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6" r:id="rId4"/>
    <p:sldId id="307" r:id="rId5"/>
    <p:sldId id="258" r:id="rId6"/>
    <p:sldId id="259" r:id="rId7"/>
    <p:sldId id="260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322" r:id="rId35"/>
    <p:sldId id="341" r:id="rId36"/>
    <p:sldId id="342" r:id="rId37"/>
    <p:sldId id="340" r:id="rId38"/>
    <p:sldId id="279" r:id="rId39"/>
    <p:sldId id="280" r:id="rId40"/>
    <p:sldId id="281" r:id="rId41"/>
    <p:sldId id="321" r:id="rId42"/>
    <p:sldId id="282" r:id="rId43"/>
    <p:sldId id="283" r:id="rId44"/>
    <p:sldId id="335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346" r:id="rId53"/>
    <p:sldId id="291" r:id="rId54"/>
    <p:sldId id="337" r:id="rId55"/>
    <p:sldId id="345" r:id="rId56"/>
    <p:sldId id="304" r:id="rId57"/>
    <p:sldId id="339" r:id="rId58"/>
    <p:sldId id="344" r:id="rId59"/>
    <p:sldId id="305" r:id="rId60"/>
    <p:sldId id="347" r:id="rId61"/>
    <p:sldId id="338" r:id="rId62"/>
    <p:sldId id="324" r:id="rId63"/>
    <p:sldId id="325" r:id="rId64"/>
    <p:sldId id="326" r:id="rId65"/>
    <p:sldId id="353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292" r:id="rId74"/>
    <p:sldId id="293" r:id="rId75"/>
    <p:sldId id="294" r:id="rId76"/>
    <p:sldId id="295" r:id="rId77"/>
    <p:sldId id="297" r:id="rId78"/>
    <p:sldId id="298" r:id="rId79"/>
    <p:sldId id="299" r:id="rId80"/>
    <p:sldId id="300" r:id="rId81"/>
    <p:sldId id="302" r:id="rId82"/>
    <p:sldId id="303" r:id="rId83"/>
    <p:sldId id="301" r:id="rId84"/>
    <p:sldId id="296" r:id="rId85"/>
    <p:sldId id="348" r:id="rId86"/>
    <p:sldId id="349" r:id="rId87"/>
    <p:sldId id="277" r:id="rId88"/>
    <p:sldId id="350" r:id="rId89"/>
    <p:sldId id="351" r:id="rId90"/>
    <p:sldId id="352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28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Parking and Accident Analysis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72000"/>
            <a:ext cx="6400800" cy="1066800"/>
          </a:xfrm>
        </p:spPr>
        <p:txBody>
          <a:bodyPr>
            <a:normAutofit fontScale="70000" lnSpcReduction="20000"/>
          </a:bodyPr>
          <a:lstStyle/>
          <a:p>
            <a:r>
              <a:rPr lang="en-IN" dirty="0" smtClean="0"/>
              <a:t>Archana N. Shagoti</a:t>
            </a:r>
          </a:p>
          <a:p>
            <a:r>
              <a:rPr lang="en-IN" dirty="0" smtClean="0"/>
              <a:t>Assistant Professor</a:t>
            </a:r>
          </a:p>
          <a:p>
            <a:r>
              <a:rPr lang="en-IN" dirty="0" smtClean="0"/>
              <a:t>Department of Civil Engineering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" y="0"/>
            <a:ext cx="9144000" cy="106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71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067800" cy="66294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b="1" dirty="0">
                <a:solidFill>
                  <a:schemeClr val="tx1"/>
                </a:solidFill>
              </a:rPr>
              <a:t>Parking volume</a:t>
            </a:r>
            <a:r>
              <a:rPr lang="en-IN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Parking volume is the </a:t>
            </a:r>
            <a:r>
              <a:rPr lang="en-IN" dirty="0">
                <a:solidFill>
                  <a:srgbClr val="FF0000"/>
                </a:solidFill>
              </a:rPr>
              <a:t>total number of vehicles</a:t>
            </a:r>
            <a:r>
              <a:rPr lang="en-IN" dirty="0">
                <a:solidFill>
                  <a:schemeClr val="tx1"/>
                </a:solidFill>
              </a:rPr>
              <a:t> parked at a </a:t>
            </a:r>
            <a:r>
              <a:rPr lang="en-IN" u="sng" dirty="0">
                <a:solidFill>
                  <a:schemeClr val="tx1"/>
                </a:solidFill>
              </a:rPr>
              <a:t>given duration of time</a:t>
            </a:r>
            <a:r>
              <a:rPr lang="en-IN" dirty="0">
                <a:solidFill>
                  <a:schemeClr val="tx1"/>
                </a:solidFill>
              </a:rPr>
              <a:t>.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This does </a:t>
            </a:r>
            <a:r>
              <a:rPr lang="en-IN" dirty="0">
                <a:solidFill>
                  <a:srgbClr val="FF0000"/>
                </a:solidFill>
              </a:rPr>
              <a:t>not account for repetition </a:t>
            </a:r>
            <a:r>
              <a:rPr lang="en-IN" dirty="0">
                <a:solidFill>
                  <a:schemeClr val="tx1"/>
                </a:solidFill>
              </a:rPr>
              <a:t>of vehicles.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The </a:t>
            </a:r>
            <a:r>
              <a:rPr lang="en-IN" dirty="0">
                <a:solidFill>
                  <a:srgbClr val="FF0000"/>
                </a:solidFill>
              </a:rPr>
              <a:t>actual volume of vehicles </a:t>
            </a:r>
            <a:r>
              <a:rPr lang="en-IN" dirty="0">
                <a:solidFill>
                  <a:schemeClr val="tx1"/>
                </a:solidFill>
              </a:rPr>
              <a:t>entered in the area is recorded. </a:t>
            </a:r>
          </a:p>
          <a:p>
            <a:pPr algn="just"/>
            <a:endParaRPr lang="en-IN" dirty="0">
              <a:solidFill>
                <a:schemeClr val="tx1"/>
              </a:solidFill>
            </a:endParaRPr>
          </a:p>
          <a:p>
            <a:pPr algn="just"/>
            <a:r>
              <a:rPr lang="en-IN" b="1" dirty="0">
                <a:solidFill>
                  <a:schemeClr val="tx1"/>
                </a:solidFill>
              </a:rPr>
              <a:t>Parking load </a:t>
            </a:r>
            <a:r>
              <a:rPr lang="en-IN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Parking load gives the </a:t>
            </a:r>
            <a:r>
              <a:rPr lang="en-IN" dirty="0">
                <a:solidFill>
                  <a:srgbClr val="FF0000"/>
                </a:solidFill>
              </a:rPr>
              <a:t>area under the accumulation curve.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It can be obtained by </a:t>
            </a:r>
            <a:r>
              <a:rPr lang="en-IN" dirty="0">
                <a:solidFill>
                  <a:srgbClr val="FF0000"/>
                </a:solidFill>
              </a:rPr>
              <a:t>multiplying the number of vehicles occupying the parking area at each time interval with the time interval.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It is expressed as </a:t>
            </a:r>
            <a:r>
              <a:rPr lang="en-IN" dirty="0">
                <a:solidFill>
                  <a:srgbClr val="FF0000"/>
                </a:solidFill>
              </a:rPr>
              <a:t>vehicle hours</a:t>
            </a:r>
            <a:r>
              <a:rPr lang="en-IN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765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09" y="26266"/>
            <a:ext cx="9116291" cy="6831734"/>
          </a:xfrm>
        </p:spPr>
        <p:txBody>
          <a:bodyPr>
            <a:normAutofit/>
          </a:bodyPr>
          <a:lstStyle/>
          <a:p>
            <a:pPr algn="just"/>
            <a:r>
              <a:rPr lang="en-IN" b="1" dirty="0">
                <a:solidFill>
                  <a:schemeClr val="tx1"/>
                </a:solidFill>
              </a:rPr>
              <a:t>Average parking duration: </a:t>
            </a:r>
            <a:endParaRPr lang="en-IN" dirty="0">
              <a:solidFill>
                <a:schemeClr val="tx1"/>
              </a:solidFill>
            </a:endParaRPr>
          </a:p>
          <a:p>
            <a:pPr algn="just"/>
            <a:r>
              <a:rPr lang="en-IN" dirty="0">
                <a:solidFill>
                  <a:schemeClr val="tx1"/>
                </a:solidFill>
              </a:rPr>
              <a:t>It is the ratio of </a:t>
            </a:r>
            <a:r>
              <a:rPr lang="en-IN" dirty="0">
                <a:solidFill>
                  <a:srgbClr val="FF0000"/>
                </a:solidFill>
              </a:rPr>
              <a:t>total vehicle hours to the number of vehicles parked </a:t>
            </a:r>
          </a:p>
          <a:p>
            <a:pPr algn="just"/>
            <a:r>
              <a:rPr lang="en-IN" dirty="0" smtClean="0">
                <a:solidFill>
                  <a:schemeClr val="tx1"/>
                </a:solidFill>
              </a:rPr>
              <a:t>AVD=Parking </a:t>
            </a:r>
            <a:r>
              <a:rPr lang="en-IN" dirty="0">
                <a:solidFill>
                  <a:schemeClr val="tx1"/>
                </a:solidFill>
              </a:rPr>
              <a:t>Load / Parking </a:t>
            </a:r>
            <a:r>
              <a:rPr lang="en-IN" dirty="0" smtClean="0">
                <a:solidFill>
                  <a:schemeClr val="tx1"/>
                </a:solidFill>
              </a:rPr>
              <a:t>volume</a:t>
            </a:r>
          </a:p>
          <a:p>
            <a:pPr algn="just"/>
            <a:r>
              <a:rPr lang="en-IN" dirty="0" smtClean="0">
                <a:solidFill>
                  <a:schemeClr val="tx1"/>
                </a:solidFill>
              </a:rPr>
              <a:t> </a:t>
            </a:r>
            <a:endParaRPr lang="en-IN" dirty="0">
              <a:solidFill>
                <a:schemeClr val="tx1"/>
              </a:solidFill>
            </a:endParaRPr>
          </a:p>
          <a:p>
            <a:pPr algn="just"/>
            <a:r>
              <a:rPr lang="en-IN" b="1" dirty="0">
                <a:solidFill>
                  <a:schemeClr val="tx1"/>
                </a:solidFill>
              </a:rPr>
              <a:t>Parking turnover: </a:t>
            </a:r>
            <a:endParaRPr lang="en-IN" dirty="0">
              <a:solidFill>
                <a:schemeClr val="tx1"/>
              </a:solidFill>
            </a:endParaRPr>
          </a:p>
          <a:p>
            <a:pPr algn="just"/>
            <a:r>
              <a:rPr lang="en-IN" dirty="0">
                <a:solidFill>
                  <a:schemeClr val="tx1"/>
                </a:solidFill>
              </a:rPr>
              <a:t>–It is the ratio of </a:t>
            </a:r>
            <a:r>
              <a:rPr lang="en-IN" dirty="0">
                <a:solidFill>
                  <a:srgbClr val="FF0000"/>
                </a:solidFill>
              </a:rPr>
              <a:t>number of vehicles parked in a duration to the number of parking bays available</a:t>
            </a:r>
            <a:r>
              <a:rPr lang="en-IN" dirty="0">
                <a:solidFill>
                  <a:schemeClr val="tx1"/>
                </a:solidFill>
              </a:rPr>
              <a:t>.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–This can be expressed as number of </a:t>
            </a:r>
            <a:r>
              <a:rPr lang="en-IN" dirty="0">
                <a:solidFill>
                  <a:srgbClr val="FF0000"/>
                </a:solidFill>
              </a:rPr>
              <a:t>vehicles per bay per time duration. </a:t>
            </a:r>
          </a:p>
          <a:p>
            <a:pPr algn="just"/>
            <a:endParaRPr lang="en-IN" dirty="0">
              <a:solidFill>
                <a:schemeClr val="tx1"/>
              </a:solidFill>
            </a:endParaRPr>
          </a:p>
          <a:p>
            <a:pPr algn="just"/>
            <a:r>
              <a:rPr lang="en-IN" dirty="0">
                <a:solidFill>
                  <a:schemeClr val="tx1"/>
                </a:solidFill>
              </a:rPr>
              <a:t>Parking turnover =Parking volume /Number of bay 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52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36" y="34636"/>
            <a:ext cx="9109364" cy="4208318"/>
          </a:xfrm>
        </p:spPr>
        <p:txBody>
          <a:bodyPr>
            <a:noAutofit/>
          </a:bodyPr>
          <a:lstStyle/>
          <a:p>
            <a:pPr algn="just"/>
            <a:r>
              <a:rPr lang="en-IN" b="1" dirty="0">
                <a:solidFill>
                  <a:schemeClr val="tx1"/>
                </a:solidFill>
              </a:rPr>
              <a:t>Parking index</a:t>
            </a:r>
            <a:r>
              <a:rPr lang="en-IN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Parking index is also called occupancy or efficiency.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It is defined as the ratio of </a:t>
            </a:r>
            <a:r>
              <a:rPr lang="en-IN" dirty="0">
                <a:solidFill>
                  <a:srgbClr val="FF0000"/>
                </a:solidFill>
              </a:rPr>
              <a:t>number of bays occupied in a time duration to the total space available</a:t>
            </a:r>
            <a:r>
              <a:rPr lang="en-IN" dirty="0">
                <a:solidFill>
                  <a:schemeClr val="tx1"/>
                </a:solidFill>
              </a:rPr>
              <a:t>.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It gives an aggregate measure of </a:t>
            </a:r>
            <a:r>
              <a:rPr lang="en-IN" dirty="0">
                <a:solidFill>
                  <a:srgbClr val="FF0000"/>
                </a:solidFill>
              </a:rPr>
              <a:t>how effectively the parking space is utilized </a:t>
            </a:r>
          </a:p>
          <a:p>
            <a:pPr algn="just"/>
            <a:endParaRPr lang="en-IN" dirty="0">
              <a:solidFill>
                <a:schemeClr val="tx1"/>
              </a:solidFill>
            </a:endParaRPr>
          </a:p>
          <a:p>
            <a:pPr algn="just"/>
            <a:r>
              <a:rPr lang="en-IN" dirty="0">
                <a:solidFill>
                  <a:schemeClr val="tx1"/>
                </a:solidFill>
              </a:rPr>
              <a:t>Parking Index= (Parking load /Parking capacity) 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77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7709" y="27709"/>
            <a:ext cx="8977746" cy="4208318"/>
          </a:xfrm>
        </p:spPr>
        <p:txBody>
          <a:bodyPr>
            <a:normAutofit fontScale="92500"/>
          </a:bodyPr>
          <a:lstStyle/>
          <a:p>
            <a:pPr algn="just"/>
            <a:r>
              <a:rPr lang="en-IN" dirty="0">
                <a:solidFill>
                  <a:schemeClr val="tx1"/>
                </a:solidFill>
              </a:rPr>
              <a:t>Example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To illustrate the various measures, consider a small example in figure , which shows the duration for which each of the bays are occupied(shaded portion).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Now the accumulation graph can be plotted by simply noting the number of bays occupied at time interval of 15, 30, 45 etc. minutes as shown in the figure </a:t>
            </a:r>
          </a:p>
        </p:txBody>
      </p:sp>
    </p:spTree>
    <p:extLst>
      <p:ext uri="{BB962C8B-B14F-4D97-AF65-F5344CB8AC3E}">
        <p14:creationId xmlns:p14="http://schemas.microsoft.com/office/powerpoint/2010/main" val="354865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81000"/>
            <a:ext cx="8839200" cy="6248400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67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2400"/>
            <a:ext cx="8839200" cy="6553200"/>
          </a:xfrm>
        </p:spPr>
        <p:txBody>
          <a:bodyPr>
            <a:noAutofit/>
          </a:bodyPr>
          <a:lstStyle/>
          <a:p>
            <a:pPr algn="just"/>
            <a:r>
              <a:rPr lang="en-IN" b="1" dirty="0" smtClean="0">
                <a:solidFill>
                  <a:schemeClr val="tx1"/>
                </a:solidFill>
              </a:rPr>
              <a:t>Parking </a:t>
            </a:r>
            <a:r>
              <a:rPr lang="en-IN" b="1" dirty="0">
                <a:solidFill>
                  <a:schemeClr val="tx1"/>
                </a:solidFill>
              </a:rPr>
              <a:t>volume </a:t>
            </a:r>
            <a:r>
              <a:rPr lang="en-IN" dirty="0" smtClean="0">
                <a:solidFill>
                  <a:schemeClr val="tx1"/>
                </a:solidFill>
              </a:rPr>
              <a:t>= 5 vehicles. </a:t>
            </a:r>
          </a:p>
          <a:p>
            <a:pPr algn="just"/>
            <a:endParaRPr lang="en-IN" dirty="0" smtClean="0">
              <a:solidFill>
                <a:schemeClr val="tx1"/>
              </a:solidFill>
            </a:endParaRPr>
          </a:p>
          <a:p>
            <a:pPr algn="just"/>
            <a:r>
              <a:rPr lang="en-IN" b="1" dirty="0" smtClean="0">
                <a:solidFill>
                  <a:schemeClr val="tx1"/>
                </a:solidFill>
              </a:rPr>
              <a:t>Parking </a:t>
            </a:r>
            <a:r>
              <a:rPr lang="en-IN" b="1" dirty="0">
                <a:solidFill>
                  <a:schemeClr val="tx1"/>
                </a:solidFill>
              </a:rPr>
              <a:t>load </a:t>
            </a:r>
            <a:r>
              <a:rPr lang="en-IN" dirty="0" smtClean="0">
                <a:solidFill>
                  <a:schemeClr val="tx1"/>
                </a:solidFill>
              </a:rPr>
              <a:t>= </a:t>
            </a:r>
            <a:r>
              <a:rPr lang="en-IN" dirty="0">
                <a:solidFill>
                  <a:schemeClr val="tx1"/>
                </a:solidFill>
              </a:rPr>
              <a:t>(1 + 2 + 1 + 0 + 1 + 2 + 3 + 1 ) x 15/60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= 2.75 </a:t>
            </a:r>
            <a:r>
              <a:rPr lang="en-IN" dirty="0" err="1">
                <a:solidFill>
                  <a:schemeClr val="tx1"/>
                </a:solidFill>
              </a:rPr>
              <a:t>veh</a:t>
            </a:r>
            <a:r>
              <a:rPr lang="en-IN" dirty="0">
                <a:solidFill>
                  <a:schemeClr val="tx1"/>
                </a:solidFill>
              </a:rPr>
              <a:t> per hour </a:t>
            </a:r>
          </a:p>
          <a:p>
            <a:pPr algn="just"/>
            <a:endParaRPr lang="en-IN" dirty="0" smtClean="0">
              <a:solidFill>
                <a:schemeClr val="tx1"/>
              </a:solidFill>
            </a:endParaRPr>
          </a:p>
          <a:p>
            <a:pPr algn="just"/>
            <a:r>
              <a:rPr lang="en-IN" b="1" dirty="0" smtClean="0">
                <a:solidFill>
                  <a:schemeClr val="tx1"/>
                </a:solidFill>
              </a:rPr>
              <a:t>Average </a:t>
            </a:r>
            <a:r>
              <a:rPr lang="en-IN" b="1" dirty="0">
                <a:solidFill>
                  <a:schemeClr val="tx1"/>
                </a:solidFill>
              </a:rPr>
              <a:t>parking duration </a:t>
            </a:r>
            <a:r>
              <a:rPr lang="en-IN" dirty="0" smtClean="0">
                <a:solidFill>
                  <a:schemeClr val="tx1"/>
                </a:solidFill>
              </a:rPr>
              <a:t>= 2.75/5 </a:t>
            </a:r>
            <a:r>
              <a:rPr lang="en-IN" dirty="0" err="1" smtClean="0">
                <a:solidFill>
                  <a:schemeClr val="tx1"/>
                </a:solidFill>
              </a:rPr>
              <a:t>veh</a:t>
            </a:r>
            <a:r>
              <a:rPr lang="en-IN" dirty="0" smtClean="0">
                <a:solidFill>
                  <a:schemeClr val="tx1"/>
                </a:solidFill>
              </a:rPr>
              <a:t>= </a:t>
            </a:r>
            <a:r>
              <a:rPr lang="en-IN" dirty="0">
                <a:solidFill>
                  <a:schemeClr val="tx1"/>
                </a:solidFill>
              </a:rPr>
              <a:t>33minutes. </a:t>
            </a:r>
          </a:p>
          <a:p>
            <a:pPr algn="just"/>
            <a:endParaRPr lang="en-IN" dirty="0" smtClean="0">
              <a:solidFill>
                <a:schemeClr val="tx1"/>
              </a:solidFill>
            </a:endParaRPr>
          </a:p>
          <a:p>
            <a:pPr algn="just"/>
            <a:r>
              <a:rPr lang="en-IN" b="1" dirty="0" smtClean="0">
                <a:solidFill>
                  <a:schemeClr val="tx1"/>
                </a:solidFill>
              </a:rPr>
              <a:t>Parking </a:t>
            </a:r>
            <a:r>
              <a:rPr lang="en-IN" b="1" dirty="0">
                <a:solidFill>
                  <a:schemeClr val="tx1"/>
                </a:solidFill>
              </a:rPr>
              <a:t>turnover </a:t>
            </a:r>
            <a:r>
              <a:rPr lang="en-IN" dirty="0" smtClean="0">
                <a:solidFill>
                  <a:schemeClr val="tx1"/>
                </a:solidFill>
              </a:rPr>
              <a:t>=</a:t>
            </a:r>
            <a:r>
              <a:rPr lang="en-IN" dirty="0">
                <a:solidFill>
                  <a:schemeClr val="tx1"/>
                </a:solidFill>
              </a:rPr>
              <a:t>5veh /2hour/3bay </a:t>
            </a:r>
            <a:r>
              <a:rPr lang="en-IN" dirty="0" smtClean="0">
                <a:solidFill>
                  <a:schemeClr val="tx1"/>
                </a:solidFill>
              </a:rPr>
              <a:t>= </a:t>
            </a:r>
            <a:r>
              <a:rPr lang="en-IN" dirty="0">
                <a:solidFill>
                  <a:schemeClr val="tx1"/>
                </a:solidFill>
              </a:rPr>
              <a:t>0.83 </a:t>
            </a:r>
            <a:r>
              <a:rPr lang="en-IN" dirty="0" err="1">
                <a:solidFill>
                  <a:schemeClr val="tx1"/>
                </a:solidFill>
              </a:rPr>
              <a:t>veh</a:t>
            </a:r>
            <a:r>
              <a:rPr lang="en-IN" dirty="0">
                <a:solidFill>
                  <a:schemeClr val="tx1"/>
                </a:solidFill>
              </a:rPr>
              <a:t>/hr/bay. </a:t>
            </a:r>
          </a:p>
          <a:p>
            <a:pPr algn="just"/>
            <a:endParaRPr lang="en-IN" dirty="0" smtClean="0">
              <a:solidFill>
                <a:schemeClr val="tx1"/>
              </a:solidFill>
            </a:endParaRPr>
          </a:p>
          <a:p>
            <a:pPr algn="just"/>
            <a:r>
              <a:rPr lang="en-IN" b="1" dirty="0" smtClean="0">
                <a:solidFill>
                  <a:schemeClr val="tx1"/>
                </a:solidFill>
              </a:rPr>
              <a:t>Parking </a:t>
            </a:r>
            <a:r>
              <a:rPr lang="en-IN" b="1" dirty="0">
                <a:solidFill>
                  <a:schemeClr val="tx1"/>
                </a:solidFill>
              </a:rPr>
              <a:t>index </a:t>
            </a:r>
            <a:r>
              <a:rPr lang="en-IN" dirty="0" smtClean="0">
                <a:solidFill>
                  <a:schemeClr val="tx1"/>
                </a:solidFill>
              </a:rPr>
              <a:t>= </a:t>
            </a:r>
            <a:r>
              <a:rPr lang="en-IN" dirty="0">
                <a:solidFill>
                  <a:schemeClr val="tx1"/>
                </a:solidFill>
              </a:rPr>
              <a:t>{2.75 </a:t>
            </a:r>
            <a:r>
              <a:rPr lang="en-IN">
                <a:solidFill>
                  <a:schemeClr val="tx1"/>
                </a:solidFill>
              </a:rPr>
              <a:t>/(</a:t>
            </a:r>
            <a:r>
              <a:rPr lang="en-IN" smtClean="0">
                <a:solidFill>
                  <a:schemeClr val="tx1"/>
                </a:solidFill>
              </a:rPr>
              <a:t>3slot x2hrs)] </a:t>
            </a:r>
            <a:r>
              <a:rPr lang="en-IN" dirty="0">
                <a:solidFill>
                  <a:schemeClr val="tx1"/>
                </a:solidFill>
              </a:rPr>
              <a:t>x 100= 45.83% 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98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9663" y="152400"/>
            <a:ext cx="9060873" cy="66491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Parking surveys </a:t>
            </a:r>
            <a:endParaRPr lang="en-IN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836" y="990600"/>
            <a:ext cx="8905010" cy="4208318"/>
          </a:xfrm>
        </p:spPr>
        <p:txBody>
          <a:bodyPr>
            <a:noAutofit/>
          </a:bodyPr>
          <a:lstStyle/>
          <a:p>
            <a:pPr algn="just"/>
            <a:endParaRPr lang="en-IN" dirty="0">
              <a:solidFill>
                <a:schemeClr val="tx1"/>
              </a:solidFill>
            </a:endParaRPr>
          </a:p>
          <a:p>
            <a:pPr algn="just"/>
            <a:r>
              <a:rPr lang="en-IN" dirty="0">
                <a:solidFill>
                  <a:schemeClr val="tx1"/>
                </a:solidFill>
              </a:rPr>
              <a:t>Parking surveys are conducted to collect the parking statistics.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The most common parking surveys conducted are </a:t>
            </a:r>
          </a:p>
          <a:p>
            <a:pPr lvl="1" algn="just"/>
            <a:r>
              <a:rPr lang="en-IN" b="1" dirty="0">
                <a:solidFill>
                  <a:schemeClr val="tx1"/>
                </a:solidFill>
              </a:rPr>
              <a:t>In-out survey, </a:t>
            </a:r>
            <a:endParaRPr lang="en-IN" dirty="0">
              <a:solidFill>
                <a:schemeClr val="tx1"/>
              </a:solidFill>
            </a:endParaRPr>
          </a:p>
          <a:p>
            <a:pPr lvl="1" algn="just"/>
            <a:r>
              <a:rPr lang="en-IN" b="1" dirty="0">
                <a:solidFill>
                  <a:schemeClr val="tx1"/>
                </a:solidFill>
              </a:rPr>
              <a:t>Fixed period sampling and </a:t>
            </a:r>
            <a:endParaRPr lang="en-IN" dirty="0">
              <a:solidFill>
                <a:schemeClr val="tx1"/>
              </a:solidFill>
            </a:endParaRPr>
          </a:p>
          <a:p>
            <a:pPr lvl="1" algn="just"/>
            <a:r>
              <a:rPr lang="en-IN" b="1" dirty="0">
                <a:solidFill>
                  <a:schemeClr val="tx1"/>
                </a:solidFill>
              </a:rPr>
              <a:t>License plate method of survey. 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92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4800"/>
            <a:ext cx="9144000" cy="6172200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IN" b="1" dirty="0">
                <a:solidFill>
                  <a:schemeClr val="tx1"/>
                </a:solidFill>
              </a:rPr>
              <a:t>In-out survey</a:t>
            </a:r>
            <a:r>
              <a:rPr lang="en-IN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The </a:t>
            </a:r>
            <a:r>
              <a:rPr lang="en-IN" dirty="0">
                <a:solidFill>
                  <a:srgbClr val="FF0000"/>
                </a:solidFill>
              </a:rPr>
              <a:t>occupancy count </a:t>
            </a:r>
            <a:r>
              <a:rPr lang="en-IN" dirty="0">
                <a:solidFill>
                  <a:schemeClr val="tx1"/>
                </a:solidFill>
              </a:rPr>
              <a:t>in the selected parking space is taken at the beginning.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Then the number of vehicles that enter the parking space for a </a:t>
            </a:r>
            <a:r>
              <a:rPr lang="en-IN" dirty="0">
                <a:solidFill>
                  <a:srgbClr val="FF0000"/>
                </a:solidFill>
              </a:rPr>
              <a:t>particular time interval </a:t>
            </a:r>
            <a:r>
              <a:rPr lang="en-IN" dirty="0">
                <a:solidFill>
                  <a:schemeClr val="tx1"/>
                </a:solidFill>
              </a:rPr>
              <a:t>is counted.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The number of vehicles that </a:t>
            </a:r>
            <a:r>
              <a:rPr lang="en-IN" dirty="0">
                <a:solidFill>
                  <a:srgbClr val="FF0000"/>
                </a:solidFill>
              </a:rPr>
              <a:t>leave the parking space </a:t>
            </a:r>
            <a:r>
              <a:rPr lang="en-IN" dirty="0">
                <a:solidFill>
                  <a:schemeClr val="tx1"/>
                </a:solidFill>
              </a:rPr>
              <a:t>is also taken.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The </a:t>
            </a:r>
            <a:r>
              <a:rPr lang="en-IN" dirty="0">
                <a:solidFill>
                  <a:srgbClr val="FF0000"/>
                </a:solidFill>
              </a:rPr>
              <a:t>final occupancy </a:t>
            </a:r>
            <a:r>
              <a:rPr lang="en-IN" dirty="0">
                <a:solidFill>
                  <a:schemeClr val="tx1"/>
                </a:solidFill>
              </a:rPr>
              <a:t>in the parking space is also taken</a:t>
            </a:r>
            <a:r>
              <a:rPr lang="en-IN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IN" dirty="0">
              <a:solidFill>
                <a:schemeClr val="tx1"/>
              </a:solidFill>
            </a:endParaRPr>
          </a:p>
          <a:p>
            <a:pPr algn="just"/>
            <a:r>
              <a:rPr lang="en-IN" dirty="0">
                <a:solidFill>
                  <a:schemeClr val="tx1"/>
                </a:solidFill>
              </a:rPr>
              <a:t>But </a:t>
            </a:r>
            <a:r>
              <a:rPr lang="en-IN" dirty="0">
                <a:solidFill>
                  <a:srgbClr val="FF0000"/>
                </a:solidFill>
              </a:rPr>
              <a:t>we wont </a:t>
            </a:r>
            <a:r>
              <a:rPr lang="en-IN" dirty="0">
                <a:solidFill>
                  <a:schemeClr val="tx1"/>
                </a:solidFill>
              </a:rPr>
              <a:t>get any data regarding the </a:t>
            </a:r>
            <a:r>
              <a:rPr lang="en-IN" dirty="0">
                <a:solidFill>
                  <a:srgbClr val="FF0000"/>
                </a:solidFill>
              </a:rPr>
              <a:t>time duration </a:t>
            </a:r>
            <a:r>
              <a:rPr lang="en-IN" dirty="0">
                <a:solidFill>
                  <a:schemeClr val="tx1"/>
                </a:solidFill>
              </a:rPr>
              <a:t>for which a particular vehicle used that parking lot.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–Parking duration and turn over is not obtained.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–Hence we cannot estimate the parking fare from this survey.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– Here the </a:t>
            </a:r>
            <a:r>
              <a:rPr lang="en-IN" dirty="0" err="1">
                <a:solidFill>
                  <a:schemeClr val="tx1"/>
                </a:solidFill>
              </a:rPr>
              <a:t>labor</a:t>
            </a:r>
            <a:r>
              <a:rPr lang="en-IN" dirty="0">
                <a:solidFill>
                  <a:schemeClr val="tx1"/>
                </a:solidFill>
              </a:rPr>
              <a:t> required is very less. </a:t>
            </a:r>
          </a:p>
          <a:p>
            <a:pPr algn="just"/>
            <a:r>
              <a:rPr lang="en-IN" dirty="0" smtClean="0">
                <a:solidFill>
                  <a:schemeClr val="tx1"/>
                </a:solidFill>
              </a:rPr>
              <a:t> 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56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28600"/>
            <a:ext cx="9144000" cy="6400800"/>
          </a:xfrm>
        </p:spPr>
        <p:txBody>
          <a:bodyPr>
            <a:normAutofit/>
          </a:bodyPr>
          <a:lstStyle/>
          <a:p>
            <a:pPr algn="just"/>
            <a:r>
              <a:rPr lang="en-IN" b="1" dirty="0">
                <a:solidFill>
                  <a:schemeClr val="tx1"/>
                </a:solidFill>
              </a:rPr>
              <a:t>Fixed period sampling</a:t>
            </a:r>
            <a:r>
              <a:rPr lang="en-IN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This is almost similar to in-out survey.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All vehicles are counted </a:t>
            </a:r>
            <a:r>
              <a:rPr lang="en-IN" dirty="0">
                <a:solidFill>
                  <a:srgbClr val="FF0000"/>
                </a:solidFill>
              </a:rPr>
              <a:t>at the beginning of the survey.</a:t>
            </a:r>
            <a:r>
              <a:rPr lang="en-IN" dirty="0">
                <a:solidFill>
                  <a:schemeClr val="tx1"/>
                </a:solidFill>
              </a:rPr>
              <a:t>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Then after a </a:t>
            </a:r>
            <a:r>
              <a:rPr lang="en-IN" dirty="0">
                <a:solidFill>
                  <a:srgbClr val="FF0000"/>
                </a:solidFill>
              </a:rPr>
              <a:t>fixed time interval </a:t>
            </a:r>
            <a:r>
              <a:rPr lang="en-IN" dirty="0">
                <a:solidFill>
                  <a:schemeClr val="tx1"/>
                </a:solidFill>
              </a:rPr>
              <a:t>that may vary between 15 minutes to 1 hour, the count is again taken.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Here there are chances of missing the number of </a:t>
            </a:r>
            <a:r>
              <a:rPr lang="en-IN" dirty="0">
                <a:solidFill>
                  <a:srgbClr val="FF0000"/>
                </a:solidFill>
              </a:rPr>
              <a:t>vehicles that were parked</a:t>
            </a:r>
            <a:r>
              <a:rPr lang="en-IN" dirty="0">
                <a:solidFill>
                  <a:schemeClr val="tx1"/>
                </a:solidFill>
              </a:rPr>
              <a:t> for </a:t>
            </a:r>
            <a:r>
              <a:rPr lang="en-IN" dirty="0">
                <a:solidFill>
                  <a:srgbClr val="FF0000"/>
                </a:solidFill>
              </a:rPr>
              <a:t>a short duration</a:t>
            </a:r>
            <a:r>
              <a:rPr lang="en-IN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829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6266"/>
            <a:ext cx="9144000" cy="6831734"/>
          </a:xfrm>
        </p:spPr>
        <p:txBody>
          <a:bodyPr>
            <a:normAutofit/>
          </a:bodyPr>
          <a:lstStyle/>
          <a:p>
            <a:pPr algn="just"/>
            <a:r>
              <a:rPr lang="en-IN" dirty="0">
                <a:solidFill>
                  <a:schemeClr val="tx1"/>
                </a:solidFill>
              </a:rPr>
              <a:t>LICENCE PLATE METHOD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This results in the </a:t>
            </a:r>
            <a:r>
              <a:rPr lang="en-IN" dirty="0">
                <a:solidFill>
                  <a:srgbClr val="FF0000"/>
                </a:solidFill>
              </a:rPr>
              <a:t>most accurate and realistic data</a:t>
            </a:r>
            <a:r>
              <a:rPr lang="en-IN" dirty="0">
                <a:solidFill>
                  <a:schemeClr val="tx1"/>
                </a:solidFill>
              </a:rPr>
              <a:t>.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chemeClr val="tx1"/>
                </a:solidFill>
              </a:rPr>
              <a:t>Every </a:t>
            </a:r>
            <a:r>
              <a:rPr lang="en-IN" dirty="0">
                <a:solidFill>
                  <a:schemeClr val="tx1"/>
                </a:solidFill>
              </a:rPr>
              <a:t>parking space is monitored at a continuous </a:t>
            </a:r>
            <a:r>
              <a:rPr lang="en-IN" dirty="0">
                <a:solidFill>
                  <a:srgbClr val="FF0000"/>
                </a:solidFill>
              </a:rPr>
              <a:t>interval of 15 minutes </a:t>
            </a:r>
            <a:r>
              <a:rPr lang="en-IN" dirty="0">
                <a:solidFill>
                  <a:schemeClr val="tx1"/>
                </a:solidFill>
              </a:rPr>
              <a:t>or so and the </a:t>
            </a:r>
            <a:r>
              <a:rPr lang="en-IN" dirty="0">
                <a:solidFill>
                  <a:srgbClr val="FF0000"/>
                </a:solidFill>
              </a:rPr>
              <a:t>license plate number</a:t>
            </a:r>
            <a:r>
              <a:rPr lang="en-IN" dirty="0">
                <a:solidFill>
                  <a:schemeClr val="tx1"/>
                </a:solidFill>
              </a:rPr>
              <a:t> is noted down.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This will give the data regarding the </a:t>
            </a:r>
            <a:r>
              <a:rPr lang="en-IN" dirty="0">
                <a:solidFill>
                  <a:srgbClr val="FF0000"/>
                </a:solidFill>
              </a:rPr>
              <a:t>duration for which a particular vehicle</a:t>
            </a:r>
            <a:r>
              <a:rPr lang="en-IN" dirty="0">
                <a:solidFill>
                  <a:schemeClr val="tx1"/>
                </a:solidFill>
              </a:rPr>
              <a:t> was using the parking bay.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This will help in calculating the fare because fare is </a:t>
            </a:r>
            <a:r>
              <a:rPr lang="en-IN" dirty="0">
                <a:solidFill>
                  <a:srgbClr val="FF0000"/>
                </a:solidFill>
              </a:rPr>
              <a:t>estimated based on the duration </a:t>
            </a:r>
            <a:r>
              <a:rPr lang="en-IN" dirty="0">
                <a:solidFill>
                  <a:schemeClr val="tx1"/>
                </a:solidFill>
              </a:rPr>
              <a:t>for which the vehicle was parked.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But this method is </a:t>
            </a:r>
            <a:r>
              <a:rPr lang="en-IN" dirty="0">
                <a:solidFill>
                  <a:srgbClr val="FF0000"/>
                </a:solidFill>
              </a:rPr>
              <a:t>very </a:t>
            </a:r>
            <a:r>
              <a:rPr lang="en-IN" dirty="0" err="1">
                <a:solidFill>
                  <a:srgbClr val="FF0000"/>
                </a:solidFill>
              </a:rPr>
              <a:t>labor</a:t>
            </a:r>
            <a:r>
              <a:rPr lang="en-IN" dirty="0">
                <a:solidFill>
                  <a:srgbClr val="FF0000"/>
                </a:solidFill>
              </a:rPr>
              <a:t> intensive</a:t>
            </a:r>
            <a:r>
              <a:rPr lang="en-IN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6100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Syllabus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dirty="0"/>
              <a:t>Parking, On Street and Off Street Parking studies and </a:t>
            </a:r>
            <a:r>
              <a:rPr lang="en-IN" dirty="0" smtClean="0"/>
              <a:t>configuration</a:t>
            </a:r>
          </a:p>
          <a:p>
            <a:r>
              <a:rPr lang="en-IN" dirty="0" smtClean="0"/>
              <a:t>Design </a:t>
            </a:r>
            <a:r>
              <a:rPr lang="en-IN" dirty="0"/>
              <a:t>of </a:t>
            </a:r>
            <a:r>
              <a:rPr lang="en-IN" dirty="0" smtClean="0"/>
              <a:t>layout</a:t>
            </a:r>
          </a:p>
          <a:p>
            <a:r>
              <a:rPr lang="en-IN" dirty="0" smtClean="0"/>
              <a:t>Accident</a:t>
            </a:r>
            <a:r>
              <a:rPr lang="en-IN" dirty="0"/>
              <a:t>, Causes, Data Collection and </a:t>
            </a:r>
            <a:r>
              <a:rPr lang="en-IN" dirty="0" smtClean="0"/>
              <a:t>Analysis</a:t>
            </a:r>
          </a:p>
          <a:p>
            <a:r>
              <a:rPr lang="en-IN" dirty="0" smtClean="0"/>
              <a:t>Derivation </a:t>
            </a:r>
            <a:r>
              <a:rPr lang="en-IN" dirty="0"/>
              <a:t>for collision, Collision and condition diagrams (right angle collision only with parked </a:t>
            </a:r>
            <a:r>
              <a:rPr lang="en-IN" dirty="0" smtClean="0"/>
              <a:t>vehicle)</a:t>
            </a:r>
          </a:p>
          <a:p>
            <a:r>
              <a:rPr lang="en-IN" dirty="0" smtClean="0"/>
              <a:t>Measures </a:t>
            </a:r>
            <a:r>
              <a:rPr lang="en-IN" dirty="0"/>
              <a:t>to reduce accidents, Problems on above. </a:t>
            </a:r>
          </a:p>
          <a:p>
            <a:r>
              <a:rPr lang="en-IN" dirty="0"/>
              <a:t>Field Data Collection and Analysis related to Accidents. </a:t>
            </a:r>
          </a:p>
          <a:p>
            <a:pPr algn="just"/>
            <a:r>
              <a:rPr lang="en-IN" dirty="0"/>
              <a:t>Arboriculture. </a:t>
            </a:r>
          </a:p>
        </p:txBody>
      </p:sp>
    </p:spTree>
    <p:extLst>
      <p:ext uri="{BB962C8B-B14F-4D97-AF65-F5344CB8AC3E}">
        <p14:creationId xmlns:p14="http://schemas.microsoft.com/office/powerpoint/2010/main" val="1174995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1" y="457518"/>
            <a:ext cx="4901045" cy="1188720"/>
          </a:xfrm>
        </p:spPr>
        <p:txBody>
          <a:bodyPr/>
          <a:lstStyle/>
          <a:p>
            <a:pPr algn="ctr"/>
            <a:r>
              <a:rPr lang="en-US" b="1" dirty="0" smtClean="0"/>
              <a:t>TYPES OF PARKING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83772" y="1854926"/>
            <a:ext cx="48550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b="1" dirty="0" smtClean="0"/>
              <a:t>On street Parking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/>
              <a:t>Off street Parking</a:t>
            </a:r>
            <a:endParaRPr lang="en-US" sz="3200" b="1" dirty="0"/>
          </a:p>
        </p:txBody>
      </p:sp>
      <p:pic>
        <p:nvPicPr>
          <p:cNvPr id="5" name="Picture 4" descr="lar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322" y="2955335"/>
            <a:ext cx="4369690" cy="36414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4" y="2955336"/>
            <a:ext cx="3678382" cy="36795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511" y="-2"/>
            <a:ext cx="2948489" cy="2623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041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272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Types of On-street Parking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-20782" y="1196966"/>
            <a:ext cx="43749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i="1" dirty="0" smtClean="0">
                <a:solidFill>
                  <a:schemeClr val="tx2">
                    <a:lumMod val="95000"/>
                    <a:lumOff val="5000"/>
                  </a:schemeClr>
                </a:solidFill>
              </a:rPr>
              <a:t>Parallel parking</a:t>
            </a:r>
          </a:p>
          <a:p>
            <a:pPr marL="342900" indent="-342900"/>
            <a:endParaRPr lang="en-US" sz="2400" b="1" i="1" dirty="0" smtClean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marL="457200" indent="-457200"/>
            <a:r>
              <a:rPr lang="en-US" sz="2400" b="1" i="1" dirty="0" smtClean="0">
                <a:solidFill>
                  <a:schemeClr val="tx2">
                    <a:lumMod val="95000"/>
                    <a:lumOff val="5000"/>
                  </a:schemeClr>
                </a:solidFill>
              </a:rPr>
              <a:t>2. 30° angle Parking</a:t>
            </a:r>
          </a:p>
          <a:p>
            <a:pPr marL="457200" indent="-457200"/>
            <a:endParaRPr lang="en-US" sz="2400" b="1" i="1" dirty="0" smtClean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marL="342900" indent="-342900"/>
            <a:r>
              <a:rPr lang="en-US" sz="2400" b="1" i="1" dirty="0" smtClean="0">
                <a:solidFill>
                  <a:schemeClr val="tx2">
                    <a:lumMod val="95000"/>
                    <a:lumOff val="5000"/>
                  </a:schemeClr>
                </a:solidFill>
              </a:rPr>
              <a:t>3. 45° angle Parking</a:t>
            </a:r>
          </a:p>
          <a:p>
            <a:pPr marL="342900" indent="-342900"/>
            <a:endParaRPr lang="en-US" sz="2400" b="1" i="1" dirty="0" smtClean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marL="342900" indent="-342900"/>
            <a:r>
              <a:rPr lang="en-US" sz="2400" b="1" i="1" dirty="0" smtClean="0">
                <a:solidFill>
                  <a:schemeClr val="tx2">
                    <a:lumMod val="95000"/>
                    <a:lumOff val="5000"/>
                  </a:schemeClr>
                </a:solidFill>
              </a:rPr>
              <a:t>4. 60° angle Parking</a:t>
            </a:r>
          </a:p>
          <a:p>
            <a:pPr marL="342900" indent="-342900"/>
            <a:endParaRPr lang="en-US" sz="2400" b="1" i="1" dirty="0" smtClean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marL="342900" indent="-342900"/>
            <a:r>
              <a:rPr lang="en-US" sz="2400" b="1" i="1" dirty="0" smtClean="0">
                <a:solidFill>
                  <a:schemeClr val="tx2">
                    <a:lumMod val="95000"/>
                    <a:lumOff val="5000"/>
                  </a:schemeClr>
                </a:solidFill>
              </a:rPr>
              <a:t>5. Right angle Parking </a:t>
            </a:r>
            <a:endParaRPr lang="en-US" sz="2400" b="1" i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 descr="100610082037f93ce256a700c6 (1)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1"/>
            <a:ext cx="4572000" cy="3581399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" t="66841" r="3460" b="11584"/>
          <a:stretch/>
        </p:blipFill>
        <p:spPr bwMode="auto">
          <a:xfrm>
            <a:off x="2971800" y="4174426"/>
            <a:ext cx="6934199" cy="230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" t="48739" r="17291" b="32388"/>
          <a:stretch/>
        </p:blipFill>
        <p:spPr>
          <a:xfrm>
            <a:off x="-20782" y="4724400"/>
            <a:ext cx="5583382" cy="177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9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rking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36"/>
            <a:ext cx="3318164" cy="33181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image068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750" y="441603"/>
            <a:ext cx="5550250" cy="62612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img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82" y="3572243"/>
            <a:ext cx="3580775" cy="21814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597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4178" y="209013"/>
            <a:ext cx="6854734" cy="744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Points to remember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8600" y="1280161"/>
            <a:ext cx="8686799" cy="4547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800" dirty="0" smtClean="0">
                <a:solidFill>
                  <a:schemeClr val="tx2"/>
                </a:solidFill>
              </a:rPr>
              <a:t>Parallel parking consumes the </a:t>
            </a:r>
            <a:r>
              <a:rPr lang="en-US" sz="2800" dirty="0" smtClean="0">
                <a:solidFill>
                  <a:srgbClr val="FF0000"/>
                </a:solidFill>
              </a:rPr>
              <a:t>maximum length </a:t>
            </a:r>
            <a:r>
              <a:rPr lang="en-US" sz="2800" dirty="0" smtClean="0">
                <a:solidFill>
                  <a:schemeClr val="tx2"/>
                </a:solidFill>
              </a:rPr>
              <a:t>which decreases as the angle of parking increases.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It makes the least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use of width of the street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which is an important consideration in narrow streets.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800" dirty="0" smtClean="0">
                <a:solidFill>
                  <a:srgbClr val="FF0000"/>
                </a:solidFill>
              </a:rPr>
              <a:t>Minimum </a:t>
            </a:r>
            <a:r>
              <a:rPr lang="en-US" sz="2800" dirty="0" err="1" smtClean="0">
                <a:solidFill>
                  <a:srgbClr val="FF0000"/>
                </a:solidFill>
              </a:rPr>
              <a:t>kerb</a:t>
            </a:r>
            <a:r>
              <a:rPr lang="en-US" sz="2800" dirty="0" smtClean="0">
                <a:solidFill>
                  <a:srgbClr val="FF0000"/>
                </a:solidFill>
              </a:rPr>
              <a:t> length </a:t>
            </a:r>
            <a:r>
              <a:rPr lang="en-US" sz="2800" dirty="0" smtClean="0">
                <a:solidFill>
                  <a:schemeClr val="tx2"/>
                </a:solidFill>
              </a:rPr>
              <a:t>is consumed by right angle parking which accommodates nearly </a:t>
            </a:r>
            <a:r>
              <a:rPr lang="en-US" sz="2800" dirty="0" smtClean="0">
                <a:solidFill>
                  <a:srgbClr val="FF0000"/>
                </a:solidFill>
              </a:rPr>
              <a:t>2 times the number of vehicles as parallel parkin</a:t>
            </a:r>
            <a:r>
              <a:rPr lang="en-US" sz="2800" dirty="0" smtClean="0">
                <a:solidFill>
                  <a:schemeClr val="tx2"/>
                </a:solidFill>
              </a:rPr>
              <a:t>g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A</a:t>
            </a:r>
            <a:r>
              <a:rPr lang="en-US" sz="2800" baseline="0" dirty="0" smtClean="0">
                <a:solidFill>
                  <a:schemeClr val="tx2"/>
                </a:solidFill>
              </a:rPr>
              <a:t>s</a:t>
            </a:r>
            <a:r>
              <a:rPr lang="en-US" sz="2800" dirty="0" smtClean="0">
                <a:solidFill>
                  <a:schemeClr val="tx2"/>
                </a:solidFill>
              </a:rPr>
              <a:t> parking angle increases the </a:t>
            </a:r>
            <a:r>
              <a:rPr lang="en-US" sz="2800" dirty="0" smtClean="0">
                <a:solidFill>
                  <a:srgbClr val="FF0000"/>
                </a:solidFill>
              </a:rPr>
              <a:t>width of street </a:t>
            </a:r>
            <a:r>
              <a:rPr lang="en-US" sz="2800" dirty="0" smtClean="0">
                <a:solidFill>
                  <a:schemeClr val="tx2"/>
                </a:solidFill>
              </a:rPr>
              <a:t>used also increases.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Delay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to traffic 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is minimum with angle parking.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800" baseline="0" dirty="0" smtClean="0">
                <a:solidFill>
                  <a:schemeClr val="tx2"/>
                </a:solidFill>
              </a:rPr>
              <a:t>In</a:t>
            </a:r>
            <a:r>
              <a:rPr lang="en-US" sz="2800" dirty="0" smtClean="0">
                <a:solidFill>
                  <a:schemeClr val="tx2"/>
                </a:solidFill>
              </a:rPr>
              <a:t> regards to safety against accidents, </a:t>
            </a:r>
            <a:r>
              <a:rPr lang="en-US" sz="2800" dirty="0" smtClean="0">
                <a:solidFill>
                  <a:srgbClr val="FF0000"/>
                </a:solidFill>
              </a:rPr>
              <a:t>angle parking is hazardous </a:t>
            </a:r>
            <a:r>
              <a:rPr lang="en-US" sz="2800" dirty="0" smtClean="0">
                <a:solidFill>
                  <a:schemeClr val="tx2"/>
                </a:solidFill>
              </a:rPr>
              <a:t>than parallel parking.</a:t>
            </a:r>
          </a:p>
        </p:txBody>
      </p:sp>
    </p:spTree>
    <p:extLst>
      <p:ext uri="{BB962C8B-B14F-4D97-AF65-F5344CB8AC3E}">
        <p14:creationId xmlns:p14="http://schemas.microsoft.com/office/powerpoint/2010/main" val="249701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94014" y="685800"/>
            <a:ext cx="6515100" cy="8382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Types of Off-street Parking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800100" y="1745674"/>
            <a:ext cx="4774475" cy="442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Surface Car Parks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Multi storey Car Parks 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Roof Parking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Mechanical Car Parks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Underground Car Parks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27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94014" y="169824"/>
            <a:ext cx="6515100" cy="7445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Surface Car Parks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81000" y="966652"/>
            <a:ext cx="5193575" cy="278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Great care is needed in their design and operation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The overall aesthetics of the area should receive due attention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A stall size of </a:t>
            </a:r>
            <a:r>
              <a:rPr lang="en-US" sz="2400" dirty="0" smtClean="0">
                <a:solidFill>
                  <a:srgbClr val="FF0000"/>
                </a:solidFill>
              </a:rPr>
              <a:t>2.5 X 5 m </a:t>
            </a:r>
            <a:r>
              <a:rPr lang="en-US" sz="2400" dirty="0" smtClean="0">
                <a:solidFill>
                  <a:schemeClr val="tx2"/>
                </a:solidFill>
              </a:rPr>
              <a:t>is probably adequate for Indian Conditions for small size cars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tabLst/>
              <a:defRPr/>
            </a:pPr>
            <a:endParaRPr lang="en-US" sz="2400" dirty="0" smtClean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download (2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356" y="310517"/>
            <a:ext cx="3063644" cy="3007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images (3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559" y="3553172"/>
            <a:ext cx="4171237" cy="3304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388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94014" y="169824"/>
            <a:ext cx="6515100" cy="7445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Multi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storey Car Parks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800100" y="966652"/>
            <a:ext cx="4774475" cy="5205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Surface parks consume too much of precious land in the heart of city and are not therefore always feasible.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storey car parks are designed for a capacity of about 400 to 500 cars.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baseline="0" dirty="0" smtClean="0">
                <a:solidFill>
                  <a:schemeClr val="tx2"/>
                </a:solidFill>
              </a:rPr>
              <a:t>Larger</a:t>
            </a:r>
            <a:r>
              <a:rPr lang="en-US" sz="2400" dirty="0" smtClean="0">
                <a:solidFill>
                  <a:schemeClr val="tx2"/>
                </a:solidFill>
              </a:rPr>
              <a:t> capacity leads to increase in the time for unparking a car.</a:t>
            </a:r>
          </a:p>
        </p:txBody>
      </p:sp>
      <p:pic>
        <p:nvPicPr>
          <p:cNvPr id="6" name="Picture 5" descr="download (3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692" y="723900"/>
            <a:ext cx="2911996" cy="2607334"/>
          </a:xfrm>
          <a:prstGeom prst="rect">
            <a:avLst/>
          </a:prstGeom>
        </p:spPr>
      </p:pic>
      <p:pic>
        <p:nvPicPr>
          <p:cNvPr id="7" name="Picture 6" descr="download (4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14" y="4024058"/>
            <a:ext cx="4125887" cy="2833942"/>
          </a:xfrm>
          <a:prstGeom prst="rect">
            <a:avLst/>
          </a:prstGeom>
        </p:spPr>
      </p:pic>
      <p:pic>
        <p:nvPicPr>
          <p:cNvPr id="8" name="Picture 7" descr="multi_storey_car_park_at_BCH1interne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644" y="3810000"/>
            <a:ext cx="2840529" cy="284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0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51114" y="222075"/>
            <a:ext cx="6515100" cy="7445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Desirable standards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12272" y="979715"/>
            <a:ext cx="4186646" cy="45589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457200" lvl="0" indent="-457200">
              <a:lnSpc>
                <a:spcPct val="90000"/>
              </a:lnSpc>
              <a:buClr>
                <a:schemeClr val="accent5"/>
              </a:buClr>
              <a:buSzPct val="90000"/>
              <a:buFont typeface="+mj-lt"/>
              <a:buAutoNum type="arabicPeriod"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Gradient of ramp : </a:t>
            </a:r>
            <a:r>
              <a:rPr lang="en-US" sz="2400" dirty="0" smtClean="0">
                <a:solidFill>
                  <a:srgbClr val="FF0000"/>
                </a:solidFill>
              </a:rPr>
              <a:t>1:10 </a:t>
            </a:r>
            <a:r>
              <a:rPr lang="en-US" sz="2400" dirty="0" smtClean="0">
                <a:solidFill>
                  <a:schemeClr val="tx2"/>
                </a:solidFill>
              </a:rPr>
              <a:t>generally</a:t>
            </a:r>
          </a:p>
          <a:p>
            <a:pPr marL="2743200" lvl="5" indent="-457200">
              <a:lnSpc>
                <a:spcPct val="90000"/>
              </a:lnSpc>
              <a:buClr>
                <a:schemeClr val="accent5"/>
              </a:buClr>
              <a:buSzPct val="90000"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      :  1:08 for very short ramps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Clear height between floors : </a:t>
            </a:r>
            <a:r>
              <a:rPr lang="en-US" sz="2400" dirty="0" smtClean="0">
                <a:solidFill>
                  <a:srgbClr val="FF0000"/>
                </a:solidFill>
              </a:rPr>
              <a:t>2.1 m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Parking stall dimensions : </a:t>
            </a:r>
            <a:r>
              <a:rPr lang="en-US" sz="2400" dirty="0" smtClean="0">
                <a:solidFill>
                  <a:srgbClr val="FF0000"/>
                </a:solidFill>
              </a:rPr>
              <a:t>2.5 X 5 m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Inside radius of curves : </a:t>
            </a:r>
            <a:r>
              <a:rPr lang="en-US" sz="2400" dirty="0" smtClean="0">
                <a:solidFill>
                  <a:srgbClr val="FF0000"/>
                </a:solidFill>
              </a:rPr>
              <a:t>7m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Width of traffic lane on ramps &amp; entrance: </a:t>
            </a:r>
            <a:r>
              <a:rPr lang="en-US" sz="2400" dirty="0" smtClean="0">
                <a:solidFill>
                  <a:srgbClr val="FF0000"/>
                </a:solidFill>
              </a:rPr>
              <a:t>3.75m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Gradient of sloping floors : not steeper than </a:t>
            </a:r>
            <a:r>
              <a:rPr lang="en-US" sz="2400" dirty="0" smtClean="0">
                <a:solidFill>
                  <a:srgbClr val="FF0000"/>
                </a:solidFill>
              </a:rPr>
              <a:t>1:20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Loading Standards : </a:t>
            </a:r>
            <a:r>
              <a:rPr lang="en-US" sz="2400" dirty="0" smtClean="0">
                <a:solidFill>
                  <a:srgbClr val="FF0000"/>
                </a:solidFill>
              </a:rPr>
              <a:t>400 kg/m2</a:t>
            </a:r>
          </a:p>
        </p:txBody>
      </p:sp>
      <p:pic>
        <p:nvPicPr>
          <p:cNvPr id="6" name="Picture 5" descr="o2435-00075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036" y="991553"/>
            <a:ext cx="4267107" cy="4351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601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94014" y="169824"/>
            <a:ext cx="6515100" cy="7445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Roof Parks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95834" y="939757"/>
            <a:ext cx="3971365" cy="30226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A very popular method of solving parking problems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Access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ramps or mechanical lifts provide necessary access</a:t>
            </a:r>
            <a:r>
              <a:rPr lang="en-US" sz="2400" dirty="0" smtClean="0">
                <a:solidFill>
                  <a:schemeClr val="tx2"/>
                </a:solidFill>
              </a:rPr>
              <a:t> to the roofs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economies, roofs should be linked together.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Structural elements should be designed for parking loads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endParaRPr lang="en-US" sz="2400" dirty="0" smtClean="0">
              <a:solidFill>
                <a:schemeClr val="tx2"/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roo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564" y="766482"/>
            <a:ext cx="4523495" cy="5876364"/>
          </a:xfrm>
          <a:prstGeom prst="rect">
            <a:avLst/>
          </a:prstGeom>
        </p:spPr>
      </p:pic>
      <p:pic>
        <p:nvPicPr>
          <p:cNvPr id="7" name="Picture 6" descr="roof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110222"/>
            <a:ext cx="2898047" cy="27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3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94014" y="169824"/>
            <a:ext cx="6515100" cy="7445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Mechanical Car Parks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800101" y="966651"/>
            <a:ext cx="3833948" cy="41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They provide lifting mechanism of the cars from floor to floor by means of a lift 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Transfer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cars to and from floors by means of 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wheeling or mechanically operated cradles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baseline="0" dirty="0" smtClean="0">
                <a:solidFill>
                  <a:schemeClr val="tx2"/>
                </a:solidFill>
              </a:rPr>
              <a:t>Since</a:t>
            </a:r>
            <a:r>
              <a:rPr lang="en-US" sz="2400" dirty="0" smtClean="0">
                <a:solidFill>
                  <a:schemeClr val="tx2"/>
                </a:solidFill>
              </a:rPr>
              <a:t> ramps are eliminated here. It is more economical.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Parking_System_Mechanical_Parking_System_PSH11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586" y="770710"/>
            <a:ext cx="3844803" cy="534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2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52400"/>
            <a:ext cx="6858000" cy="405137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Parking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646" y="152400"/>
            <a:ext cx="8738754" cy="5791200"/>
          </a:xfrm>
        </p:spPr>
        <p:txBody>
          <a:bodyPr>
            <a:noAutofit/>
          </a:bodyPr>
          <a:lstStyle/>
          <a:p>
            <a:pPr algn="just"/>
            <a:endParaRPr lang="en-IN" dirty="0"/>
          </a:p>
          <a:p>
            <a:pPr algn="just"/>
            <a:r>
              <a:rPr lang="en-IN" sz="2700" dirty="0">
                <a:solidFill>
                  <a:schemeClr val="tx1"/>
                </a:solidFill>
              </a:rPr>
              <a:t>Parking is one of the </a:t>
            </a:r>
            <a:r>
              <a:rPr lang="en-IN" sz="2700" dirty="0">
                <a:solidFill>
                  <a:srgbClr val="FF0000"/>
                </a:solidFill>
              </a:rPr>
              <a:t>major problems</a:t>
            </a:r>
            <a:r>
              <a:rPr lang="en-IN" sz="2700" dirty="0">
                <a:solidFill>
                  <a:schemeClr val="tx1"/>
                </a:solidFill>
              </a:rPr>
              <a:t> that is created by the increasing road traffic. </a:t>
            </a:r>
          </a:p>
          <a:p>
            <a:pPr algn="just"/>
            <a:r>
              <a:rPr lang="en-IN" sz="2700" dirty="0">
                <a:solidFill>
                  <a:schemeClr val="tx1"/>
                </a:solidFill>
              </a:rPr>
              <a:t>•It is an impact of transport development. </a:t>
            </a:r>
            <a:endParaRPr lang="en-IN" sz="2700" dirty="0" smtClean="0">
              <a:solidFill>
                <a:schemeClr val="tx1"/>
              </a:solidFill>
            </a:endParaRPr>
          </a:p>
          <a:p>
            <a:pPr algn="just"/>
            <a:endParaRPr lang="en-IN" sz="2700" dirty="0">
              <a:solidFill>
                <a:schemeClr val="tx1"/>
              </a:solidFill>
            </a:endParaRPr>
          </a:p>
          <a:p>
            <a:pPr algn="just"/>
            <a:r>
              <a:rPr lang="en-IN" sz="2700" dirty="0">
                <a:solidFill>
                  <a:schemeClr val="tx1"/>
                </a:solidFill>
              </a:rPr>
              <a:t>•The availability of less space in urban areas has increased the </a:t>
            </a:r>
            <a:r>
              <a:rPr lang="en-IN" sz="2700" dirty="0">
                <a:solidFill>
                  <a:srgbClr val="FF0000"/>
                </a:solidFill>
              </a:rPr>
              <a:t>demand for parking space especially </a:t>
            </a:r>
            <a:r>
              <a:rPr lang="en-IN" sz="2700" dirty="0">
                <a:solidFill>
                  <a:schemeClr val="tx1"/>
                </a:solidFill>
              </a:rPr>
              <a:t>in areas like </a:t>
            </a:r>
            <a:r>
              <a:rPr lang="en-IN" sz="2700" dirty="0">
                <a:solidFill>
                  <a:srgbClr val="FF0000"/>
                </a:solidFill>
              </a:rPr>
              <a:t>Central business district. </a:t>
            </a:r>
            <a:endParaRPr lang="en-IN" sz="2700" dirty="0" smtClean="0">
              <a:solidFill>
                <a:srgbClr val="FF0000"/>
              </a:solidFill>
            </a:endParaRPr>
          </a:p>
          <a:p>
            <a:pPr algn="just"/>
            <a:endParaRPr lang="en-IN" sz="2700" dirty="0">
              <a:solidFill>
                <a:schemeClr val="tx1"/>
              </a:solidFill>
            </a:endParaRPr>
          </a:p>
          <a:p>
            <a:pPr algn="just"/>
            <a:r>
              <a:rPr lang="en-IN" sz="2700" dirty="0">
                <a:solidFill>
                  <a:schemeClr val="tx1"/>
                </a:solidFill>
              </a:rPr>
              <a:t>•This affects the mode choice also. </a:t>
            </a:r>
            <a:endParaRPr lang="en-IN" sz="2700" dirty="0" smtClean="0">
              <a:solidFill>
                <a:schemeClr val="tx1"/>
              </a:solidFill>
            </a:endParaRPr>
          </a:p>
          <a:p>
            <a:pPr algn="just"/>
            <a:endParaRPr lang="en-IN" sz="2700" dirty="0">
              <a:solidFill>
                <a:schemeClr val="tx1"/>
              </a:solidFill>
            </a:endParaRPr>
          </a:p>
          <a:p>
            <a:pPr algn="just"/>
            <a:r>
              <a:rPr lang="en-IN" sz="2700" dirty="0">
                <a:solidFill>
                  <a:schemeClr val="tx1"/>
                </a:solidFill>
              </a:rPr>
              <a:t>• This has a </a:t>
            </a:r>
            <a:r>
              <a:rPr lang="en-IN" sz="2700" dirty="0">
                <a:solidFill>
                  <a:srgbClr val="FF0000"/>
                </a:solidFill>
              </a:rPr>
              <a:t>great economical impact</a:t>
            </a:r>
            <a:r>
              <a:rPr lang="en-IN" sz="27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293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xresdefaul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8" y="180433"/>
            <a:ext cx="8474529" cy="635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2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0243" y="195950"/>
            <a:ext cx="6515100" cy="7445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Underground Car Parks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800100" y="966652"/>
            <a:ext cx="3853543" cy="5205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Least intrusion to the </a:t>
            </a:r>
            <a:r>
              <a:rPr lang="en-US" sz="2400" dirty="0" smtClean="0">
                <a:solidFill>
                  <a:srgbClr val="FF0000"/>
                </a:solidFill>
              </a:rPr>
              <a:t>aesthetics of the </a:t>
            </a:r>
            <a:r>
              <a:rPr lang="en-US" sz="2400" dirty="0" smtClean="0">
                <a:solidFill>
                  <a:schemeClr val="tx2"/>
                </a:solidFill>
              </a:rPr>
              <a:t>place</a:t>
            </a:r>
            <a:endParaRPr lang="en-US" sz="2400" dirty="0">
              <a:solidFill>
                <a:schemeClr val="tx2"/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endParaRPr lang="en-US" sz="2400" dirty="0" smtClean="0">
              <a:solidFill>
                <a:schemeClr val="tx2"/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Can be built in the basement of any multi storey building or below open spaces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endParaRPr lang="en-US" sz="2400" dirty="0" smtClean="0">
              <a:solidFill>
                <a:schemeClr val="tx2"/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Costly construction process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endParaRPr lang="en-US" sz="2400" dirty="0" smtClean="0">
              <a:solidFill>
                <a:schemeClr val="tx2"/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Single storey or Multi storey</a:t>
            </a:r>
          </a:p>
        </p:txBody>
      </p:sp>
      <p:pic>
        <p:nvPicPr>
          <p:cNvPr id="7" name="Picture 6" descr="underground-cross-sec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8" y="1219200"/>
            <a:ext cx="4255226" cy="530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4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94014" y="169824"/>
            <a:ext cx="6515100" cy="7445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Underground Car Parks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800100" y="966652"/>
            <a:ext cx="3853543" cy="5205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Least intrusion to the aesthetics of the place</a:t>
            </a:r>
            <a:endParaRPr lang="en-US" sz="2400" dirty="0">
              <a:solidFill>
                <a:schemeClr val="tx2"/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endParaRPr lang="en-US" sz="2400" dirty="0" smtClean="0">
              <a:solidFill>
                <a:schemeClr val="tx2"/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Can be built in the basement of any multi storey building or below open spaces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endParaRPr lang="en-US" sz="2400" dirty="0" smtClean="0">
              <a:solidFill>
                <a:schemeClr val="tx2"/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Costly construction process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endParaRPr lang="en-US" sz="2400" dirty="0" smtClean="0">
              <a:solidFill>
                <a:schemeClr val="tx2"/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Single storey or Multi storey</a:t>
            </a:r>
          </a:p>
        </p:txBody>
      </p:sp>
      <p:pic>
        <p:nvPicPr>
          <p:cNvPr id="6" name="Picture 5" descr="9_ ARACHOVITI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8" y="0"/>
            <a:ext cx="8307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1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45028" y="300453"/>
            <a:ext cx="6515100" cy="7445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Parking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Regulatory Measures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1743" y="1332412"/>
            <a:ext cx="582385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solidFill>
                  <a:schemeClr val="tx2">
                    <a:lumMod val="95000"/>
                    <a:lumOff val="5000"/>
                  </a:schemeClr>
                </a:solidFill>
              </a:rPr>
              <a:t>No Parking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solidFill>
                  <a:schemeClr val="tx2">
                    <a:lumMod val="95000"/>
                    <a:lumOff val="5000"/>
                  </a:schemeClr>
                </a:solidFill>
              </a:rPr>
              <a:t>Odd / even days parking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solidFill>
                  <a:schemeClr val="tx2">
                    <a:lumMod val="95000"/>
                    <a:lumOff val="5000"/>
                  </a:schemeClr>
                </a:solidFill>
              </a:rPr>
              <a:t>Left / right lane parking only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solidFill>
                  <a:schemeClr val="tx2">
                    <a:lumMod val="95000"/>
                    <a:lumOff val="5000"/>
                  </a:schemeClr>
                </a:solidFill>
              </a:rPr>
              <a:t>Parking 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solidFill>
                  <a:schemeClr val="tx2">
                    <a:lumMod val="95000"/>
                    <a:lumOff val="5000"/>
                  </a:schemeClr>
                </a:solidFill>
              </a:rPr>
              <a:t>Parking fees collection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26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54817"/>
            <a:ext cx="8229600" cy="1143000"/>
          </a:xfrm>
        </p:spPr>
        <p:txBody>
          <a:bodyPr/>
          <a:lstStyle/>
          <a:p>
            <a:r>
              <a:rPr lang="en-IN" dirty="0" smtClean="0"/>
              <a:t>Accident Studies and Analysis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09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Importance of accident studies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1219200"/>
            <a:ext cx="8915400" cy="4906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2000" b="1" dirty="0"/>
              <a:t>Importance of accident </a:t>
            </a:r>
            <a:r>
              <a:rPr lang="en-IN" sz="2000" b="1" dirty="0" smtClean="0"/>
              <a:t>studies</a:t>
            </a:r>
          </a:p>
          <a:p>
            <a:pPr marL="0" indent="0" algn="just">
              <a:buNone/>
            </a:pPr>
            <a:r>
              <a:rPr lang="en-IN" sz="2000" dirty="0" smtClean="0"/>
              <a:t> </a:t>
            </a:r>
          </a:p>
          <a:p>
            <a:pPr marL="0" indent="0" algn="just">
              <a:buNone/>
            </a:pPr>
            <a:r>
              <a:rPr lang="en-IN" sz="2000" dirty="0" smtClean="0"/>
              <a:t>The </a:t>
            </a:r>
            <a:r>
              <a:rPr lang="en-IN" sz="2000" dirty="0"/>
              <a:t>problem of accident is very acute in road transportation due to:</a:t>
            </a:r>
          </a:p>
          <a:p>
            <a:pPr marL="0" indent="0" algn="just">
              <a:buNone/>
            </a:pPr>
            <a:r>
              <a:rPr lang="en-IN" sz="2000" b="1" dirty="0"/>
              <a:t>(</a:t>
            </a:r>
            <a:r>
              <a:rPr lang="en-IN" sz="2000" b="1" dirty="0" err="1"/>
              <a:t>i</a:t>
            </a:r>
            <a:r>
              <a:rPr lang="en-IN" sz="2000" b="1" dirty="0"/>
              <a:t>) complex flow patterns of vehicular traffic</a:t>
            </a:r>
          </a:p>
          <a:p>
            <a:pPr marL="0" indent="0" algn="just">
              <a:buNone/>
            </a:pPr>
            <a:r>
              <a:rPr lang="en-IN" sz="2000" b="1" dirty="0"/>
              <a:t>(ii) presence of mixed type of vehicles and</a:t>
            </a:r>
          </a:p>
          <a:p>
            <a:pPr marL="0" indent="0" algn="just">
              <a:buNone/>
            </a:pPr>
            <a:r>
              <a:rPr lang="en-IN" sz="2000" b="1" dirty="0"/>
              <a:t>(iii) the pedestrians on the roads</a:t>
            </a:r>
            <a:r>
              <a:rPr lang="en-IN" sz="2000" dirty="0" smtClean="0"/>
              <a:t>.</a:t>
            </a:r>
          </a:p>
          <a:p>
            <a:pPr marL="0" indent="0" algn="just">
              <a:buNone/>
            </a:pPr>
            <a:endParaRPr lang="en-IN" sz="2000" dirty="0"/>
          </a:p>
          <a:p>
            <a:pPr marL="0" indent="0" algn="just">
              <a:buNone/>
            </a:pPr>
            <a:r>
              <a:rPr lang="en-IN" sz="2000" b="1" dirty="0" smtClean="0"/>
              <a:t>Traffic </a:t>
            </a:r>
            <a:r>
              <a:rPr lang="en-IN" sz="2000" b="1" dirty="0"/>
              <a:t>accidents may involve property damages, personal injuries and also deaths</a:t>
            </a:r>
            <a:r>
              <a:rPr lang="en-IN" sz="2000" b="1" dirty="0" smtClean="0"/>
              <a:t>.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62050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Importance of accident studies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127" y="914400"/>
            <a:ext cx="9067800" cy="4906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2400" dirty="0" smtClean="0"/>
              <a:t>One </a:t>
            </a:r>
            <a:r>
              <a:rPr lang="en-IN" sz="2400" dirty="0"/>
              <a:t>of the main objectives of traffic engineering </a:t>
            </a:r>
            <a:r>
              <a:rPr lang="en-IN" sz="2400" dirty="0">
                <a:solidFill>
                  <a:srgbClr val="FF0000"/>
                </a:solidFill>
              </a:rPr>
              <a:t>is to provide safe traffic movements.</a:t>
            </a:r>
          </a:p>
          <a:p>
            <a:pPr marL="0" indent="0" algn="just">
              <a:buNone/>
            </a:pPr>
            <a:r>
              <a:rPr lang="en-IN" sz="2400" dirty="0" smtClean="0"/>
              <a:t>The </a:t>
            </a:r>
            <a:r>
              <a:rPr lang="en-IN" sz="2400" dirty="0"/>
              <a:t>accident studies pertain to the road accidents that </a:t>
            </a:r>
            <a:r>
              <a:rPr lang="en-IN" sz="2400" dirty="0">
                <a:solidFill>
                  <a:srgbClr val="FF0000"/>
                </a:solidFill>
              </a:rPr>
              <a:t>occur from time to time</a:t>
            </a:r>
            <a:r>
              <a:rPr lang="en-IN" sz="2400" dirty="0"/>
              <a:t> on </a:t>
            </a:r>
            <a:r>
              <a:rPr lang="en-IN" sz="2400" dirty="0" smtClean="0"/>
              <a:t>an existing </a:t>
            </a:r>
            <a:r>
              <a:rPr lang="en-IN" sz="2400" dirty="0"/>
              <a:t>road system</a:t>
            </a:r>
            <a:r>
              <a:rPr lang="en-IN" sz="2400" dirty="0" smtClean="0"/>
              <a:t>. </a:t>
            </a:r>
          </a:p>
          <a:p>
            <a:pPr marL="0" indent="0" algn="just">
              <a:buNone/>
            </a:pPr>
            <a:endParaRPr lang="en-IN" sz="2400" dirty="0"/>
          </a:p>
          <a:p>
            <a:pPr marL="0" indent="0" algn="just">
              <a:buNone/>
            </a:pPr>
            <a:r>
              <a:rPr lang="en-IN" sz="2400" dirty="0" smtClean="0"/>
              <a:t>Though </a:t>
            </a:r>
            <a:r>
              <a:rPr lang="en-IN" sz="2400" dirty="0"/>
              <a:t>road </a:t>
            </a:r>
            <a:r>
              <a:rPr lang="en-IN" sz="2400" dirty="0">
                <a:solidFill>
                  <a:srgbClr val="FF0000"/>
                </a:solidFill>
              </a:rPr>
              <a:t>accidents cannot be totally prevented</a:t>
            </a:r>
            <a:r>
              <a:rPr lang="en-IN" sz="2400" dirty="0"/>
              <a:t>, the accident rate can be </a:t>
            </a:r>
            <a:r>
              <a:rPr lang="en-IN" sz="2400" dirty="0" smtClean="0">
                <a:solidFill>
                  <a:srgbClr val="FF0000"/>
                </a:solidFill>
              </a:rPr>
              <a:t>decreased substantially </a:t>
            </a:r>
            <a:r>
              <a:rPr lang="en-IN" sz="2400" dirty="0">
                <a:solidFill>
                  <a:srgbClr val="FF0000"/>
                </a:solidFill>
              </a:rPr>
              <a:t>by suitable traffic engineering and management </a:t>
            </a:r>
            <a:r>
              <a:rPr lang="en-IN" sz="2400" dirty="0" smtClean="0">
                <a:solidFill>
                  <a:srgbClr val="FF0000"/>
                </a:solidFill>
              </a:rPr>
              <a:t>measures</a:t>
            </a:r>
            <a:r>
              <a:rPr lang="en-IN" sz="2400" dirty="0" smtClean="0"/>
              <a:t>.</a:t>
            </a:r>
          </a:p>
          <a:p>
            <a:pPr marL="0" indent="0" algn="just">
              <a:buNone/>
            </a:pPr>
            <a:endParaRPr lang="en-IN" sz="2400" dirty="0"/>
          </a:p>
          <a:p>
            <a:pPr marL="0" indent="0" algn="just">
              <a:buNone/>
            </a:pPr>
            <a:r>
              <a:rPr lang="en-IN" sz="2400" dirty="0" smtClean="0"/>
              <a:t>It is essential to </a:t>
            </a:r>
            <a:r>
              <a:rPr lang="en-IN" sz="2400" dirty="0" err="1" smtClean="0">
                <a:solidFill>
                  <a:srgbClr val="FF0000"/>
                </a:solidFill>
              </a:rPr>
              <a:t>analyze</a:t>
            </a:r>
            <a:r>
              <a:rPr lang="en-IN" sz="2400" dirty="0" smtClean="0">
                <a:solidFill>
                  <a:srgbClr val="FF0000"/>
                </a:solidFill>
              </a:rPr>
              <a:t> every individual accident </a:t>
            </a:r>
            <a:r>
              <a:rPr lang="en-IN" sz="2400" dirty="0" smtClean="0"/>
              <a:t>and to maintain </a:t>
            </a:r>
            <a:r>
              <a:rPr lang="en-IN" sz="2400" dirty="0" smtClean="0">
                <a:solidFill>
                  <a:srgbClr val="FF0000"/>
                </a:solidFill>
              </a:rPr>
              <a:t>zone-wise </a:t>
            </a:r>
            <a:r>
              <a:rPr lang="en-IN" sz="2400" dirty="0" smtClean="0">
                <a:solidFill>
                  <a:srgbClr val="FF0000"/>
                </a:solidFill>
              </a:rPr>
              <a:t>accident </a:t>
            </a:r>
            <a:r>
              <a:rPr lang="en-IN" sz="2400" dirty="0">
                <a:solidFill>
                  <a:srgbClr val="FF0000"/>
                </a:solidFill>
              </a:rPr>
              <a:t>records.</a:t>
            </a:r>
          </a:p>
          <a:p>
            <a:pPr marL="0" indent="0" algn="just">
              <a:buNone/>
            </a:pPr>
            <a:r>
              <a:rPr lang="en-IN" sz="2400" dirty="0" smtClean="0"/>
              <a:t>The </a:t>
            </a:r>
            <a:r>
              <a:rPr lang="en-IN" sz="2400" dirty="0">
                <a:solidFill>
                  <a:srgbClr val="FF0000"/>
                </a:solidFill>
              </a:rPr>
              <a:t>statistical analysis </a:t>
            </a:r>
            <a:r>
              <a:rPr lang="en-IN" sz="2400" dirty="0"/>
              <a:t>of accidents-carried out periodically at critical locations </a:t>
            </a:r>
            <a:r>
              <a:rPr lang="en-IN" sz="2400" dirty="0" smtClean="0"/>
              <a:t>or road </a:t>
            </a:r>
            <a:r>
              <a:rPr lang="en-IN" sz="2400" dirty="0"/>
              <a:t>stretches or zones or a city </a:t>
            </a:r>
            <a:r>
              <a:rPr lang="en-IN" sz="2400" dirty="0">
                <a:solidFill>
                  <a:srgbClr val="FF0000"/>
                </a:solidFill>
              </a:rPr>
              <a:t>will help to arrive at suitable measures </a:t>
            </a:r>
            <a:r>
              <a:rPr lang="en-IN" sz="2400" dirty="0"/>
              <a:t>to </a:t>
            </a:r>
            <a:r>
              <a:rPr lang="en-IN" sz="2400" dirty="0" smtClean="0"/>
              <a:t>effectively decrease </a:t>
            </a:r>
            <a:r>
              <a:rPr lang="en-IN" sz="2400" dirty="0"/>
              <a:t>the accident rates.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0100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Accident Studies and Analysis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1219200"/>
            <a:ext cx="8915400" cy="4906963"/>
          </a:xfrm>
        </p:spPr>
        <p:txBody>
          <a:bodyPr>
            <a:noAutofit/>
          </a:bodyPr>
          <a:lstStyle/>
          <a:p>
            <a:r>
              <a:rPr lang="en-IN" sz="2400" dirty="0" smtClean="0"/>
              <a:t>Importance </a:t>
            </a:r>
          </a:p>
          <a:p>
            <a:r>
              <a:rPr lang="en-IN" sz="2400" dirty="0" smtClean="0"/>
              <a:t>Objectives</a:t>
            </a:r>
          </a:p>
          <a:p>
            <a:pPr marL="857250" lvl="1" indent="-457200">
              <a:buFont typeface="Wingdings" panose="05000000000000000000" pitchFamily="2" charset="2"/>
              <a:buChar char="ü"/>
            </a:pPr>
            <a:r>
              <a:rPr lang="en-IN" sz="2400" dirty="0" smtClean="0"/>
              <a:t>To </a:t>
            </a:r>
            <a:r>
              <a:rPr lang="en-IN" sz="2400" dirty="0" smtClean="0">
                <a:solidFill>
                  <a:srgbClr val="FF0000"/>
                </a:solidFill>
              </a:rPr>
              <a:t>study the cause of accidents </a:t>
            </a:r>
            <a:r>
              <a:rPr lang="en-IN" sz="2400" dirty="0" smtClean="0"/>
              <a:t>and to suggest </a:t>
            </a:r>
            <a:r>
              <a:rPr lang="en-IN" sz="2400" dirty="0" smtClean="0">
                <a:solidFill>
                  <a:srgbClr val="FF0000"/>
                </a:solidFill>
              </a:rPr>
              <a:t>corrective treatment</a:t>
            </a:r>
            <a:r>
              <a:rPr lang="en-IN" sz="2400" dirty="0" smtClean="0"/>
              <a:t> at potential locations</a:t>
            </a:r>
          </a:p>
          <a:p>
            <a:pPr marL="857250" lvl="1" indent="-457200">
              <a:buFont typeface="Wingdings" panose="05000000000000000000" pitchFamily="2" charset="2"/>
              <a:buChar char="ü"/>
            </a:pPr>
            <a:r>
              <a:rPr lang="en-IN" sz="2400" dirty="0" smtClean="0"/>
              <a:t>To evaluate </a:t>
            </a:r>
            <a:r>
              <a:rPr lang="en-IN" sz="2400" dirty="0" smtClean="0">
                <a:solidFill>
                  <a:srgbClr val="FF0000"/>
                </a:solidFill>
              </a:rPr>
              <a:t>existing design, regulation and control measures</a:t>
            </a:r>
          </a:p>
          <a:p>
            <a:pPr marL="857250" lvl="1" indent="-457200">
              <a:buFont typeface="Wingdings" panose="05000000000000000000" pitchFamily="2" charset="2"/>
              <a:buChar char="ü"/>
            </a:pPr>
            <a:r>
              <a:rPr lang="en-IN" sz="2400" dirty="0" smtClean="0"/>
              <a:t>To support </a:t>
            </a:r>
            <a:r>
              <a:rPr lang="en-IN" sz="2400" dirty="0" smtClean="0">
                <a:solidFill>
                  <a:srgbClr val="FF0000"/>
                </a:solidFill>
              </a:rPr>
              <a:t>proposed changes in design, regulation and control measures in the selected zone</a:t>
            </a:r>
          </a:p>
          <a:p>
            <a:pPr marL="857250" lvl="1" indent="-457200">
              <a:buFont typeface="Wingdings" panose="05000000000000000000" pitchFamily="2" charset="2"/>
              <a:buChar char="ü"/>
            </a:pPr>
            <a:r>
              <a:rPr lang="en-IN" sz="2400" dirty="0" smtClean="0"/>
              <a:t>To carry out </a:t>
            </a:r>
            <a:r>
              <a:rPr lang="en-IN" sz="2400" dirty="0" smtClean="0">
                <a:solidFill>
                  <a:srgbClr val="FF0000"/>
                </a:solidFill>
              </a:rPr>
              <a:t>before and after studies </a:t>
            </a:r>
            <a:r>
              <a:rPr lang="en-IN" sz="2400" dirty="0" smtClean="0"/>
              <a:t>after implementing changes and to demonstrate the </a:t>
            </a:r>
            <a:r>
              <a:rPr lang="en-IN" sz="2400" dirty="0" smtClean="0">
                <a:solidFill>
                  <a:srgbClr val="FF0000"/>
                </a:solidFill>
              </a:rPr>
              <a:t>improvement in the accident problem</a:t>
            </a:r>
          </a:p>
          <a:p>
            <a:pPr marL="857250" lvl="1" indent="-457200">
              <a:buFont typeface="Wingdings" panose="05000000000000000000" pitchFamily="2" charset="2"/>
              <a:buChar char="ü"/>
            </a:pPr>
            <a:r>
              <a:rPr lang="en-IN" sz="2400" dirty="0" smtClean="0"/>
              <a:t>To compute the </a:t>
            </a:r>
            <a:r>
              <a:rPr lang="en-IN" sz="2400" dirty="0" smtClean="0">
                <a:solidFill>
                  <a:srgbClr val="FF0000"/>
                </a:solidFill>
              </a:rPr>
              <a:t>financial losses incurred</a:t>
            </a:r>
          </a:p>
          <a:p>
            <a:pPr marL="857250" lvl="1" indent="-457200">
              <a:buFont typeface="Wingdings" panose="05000000000000000000" pitchFamily="2" charset="2"/>
              <a:buChar char="ü"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0465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Basic elements in traffic accident…</a:t>
            </a:r>
          </a:p>
          <a:p>
            <a:pPr lvl="1"/>
            <a:r>
              <a:rPr lang="en-IN" dirty="0" smtClean="0"/>
              <a:t>Road user</a:t>
            </a:r>
          </a:p>
          <a:p>
            <a:pPr lvl="1"/>
            <a:r>
              <a:rPr lang="en-IN" dirty="0" smtClean="0"/>
              <a:t>Vehicle</a:t>
            </a:r>
          </a:p>
          <a:p>
            <a:pPr lvl="1"/>
            <a:r>
              <a:rPr lang="en-IN" dirty="0" smtClean="0"/>
              <a:t>Road and its condition</a:t>
            </a:r>
          </a:p>
          <a:p>
            <a:pPr lvl="1"/>
            <a:r>
              <a:rPr lang="en-IN" dirty="0" smtClean="0"/>
              <a:t>Traffic</a:t>
            </a:r>
          </a:p>
          <a:p>
            <a:pPr lvl="1"/>
            <a:r>
              <a:rPr lang="en-IN" dirty="0" smtClean="0"/>
              <a:t>Environmental factors such as weather, visibility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829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Causes of accidents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Drivers- excessive speed, rash driving, carelessness, violation of rules, fatigue, sleeplessness, effect of alcohol.</a:t>
            </a:r>
          </a:p>
          <a:p>
            <a:r>
              <a:rPr lang="en-IN" dirty="0" smtClean="0"/>
              <a:t>Vehicle- defects such as failure of brakes, steering system, tyre burst, lighting system.</a:t>
            </a:r>
          </a:p>
          <a:p>
            <a:r>
              <a:rPr lang="en-IN" dirty="0" smtClean="0"/>
              <a:t>Road condition- skidding road surface, potholes, ruts.</a:t>
            </a:r>
          </a:p>
          <a:p>
            <a:r>
              <a:rPr lang="en-IN" dirty="0" smtClean="0"/>
              <a:t>Road design- defective geometric design like inadequate sight distance, inadequate width of shoulders, improper curve design, improper traffic control devices and improper lighting.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85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52400"/>
            <a:ext cx="7564582" cy="664910"/>
          </a:xfrm>
        </p:spPr>
        <p:txBody>
          <a:bodyPr>
            <a:noAutofit/>
          </a:bodyPr>
          <a:lstStyle/>
          <a:p>
            <a:r>
              <a:rPr lang="en-IN" b="1" dirty="0"/>
              <a:t>Parking statistics </a:t>
            </a:r>
            <a:endParaRPr lang="en-IN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990600"/>
            <a:ext cx="8756073" cy="5715000"/>
          </a:xfrm>
        </p:spPr>
        <p:txBody>
          <a:bodyPr>
            <a:normAutofit fontScale="92500" lnSpcReduction="20000"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chemeClr val="tx1"/>
                </a:solidFill>
              </a:rPr>
              <a:t>Before </a:t>
            </a:r>
            <a:r>
              <a:rPr lang="en-IN" dirty="0">
                <a:solidFill>
                  <a:schemeClr val="tx1"/>
                </a:solidFill>
              </a:rPr>
              <a:t>taking any measures for the betterment of conditions, data regarding availability of </a:t>
            </a:r>
            <a:r>
              <a:rPr lang="en-IN" dirty="0">
                <a:solidFill>
                  <a:srgbClr val="FF0000"/>
                </a:solidFill>
              </a:rPr>
              <a:t>parking space, extent of its usage</a:t>
            </a:r>
            <a:r>
              <a:rPr lang="en-IN" dirty="0">
                <a:solidFill>
                  <a:schemeClr val="tx1"/>
                </a:solidFill>
              </a:rPr>
              <a:t> and </a:t>
            </a:r>
            <a:r>
              <a:rPr lang="en-IN" dirty="0">
                <a:solidFill>
                  <a:srgbClr val="FF0000"/>
                </a:solidFill>
              </a:rPr>
              <a:t>parking demand </a:t>
            </a:r>
            <a:r>
              <a:rPr lang="en-IN" dirty="0">
                <a:solidFill>
                  <a:schemeClr val="tx1"/>
                </a:solidFill>
              </a:rPr>
              <a:t>is essential. </a:t>
            </a:r>
            <a:endParaRPr lang="en-IN" dirty="0" smtClean="0">
              <a:solidFill>
                <a:schemeClr val="tx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IN" dirty="0">
              <a:solidFill>
                <a:schemeClr val="tx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It is also required to estimate the </a:t>
            </a:r>
            <a:r>
              <a:rPr lang="en-IN" dirty="0">
                <a:solidFill>
                  <a:srgbClr val="FF0000"/>
                </a:solidFill>
              </a:rPr>
              <a:t>parking fares </a:t>
            </a:r>
            <a:r>
              <a:rPr lang="en-IN" dirty="0">
                <a:solidFill>
                  <a:schemeClr val="tx1"/>
                </a:solidFill>
              </a:rPr>
              <a:t>also. </a:t>
            </a:r>
            <a:endParaRPr lang="en-IN" dirty="0" smtClean="0">
              <a:solidFill>
                <a:schemeClr val="tx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IN" dirty="0">
              <a:solidFill>
                <a:schemeClr val="tx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FF0000"/>
                </a:solidFill>
              </a:rPr>
              <a:t>Parking surveys </a:t>
            </a:r>
            <a:r>
              <a:rPr lang="en-IN" dirty="0">
                <a:solidFill>
                  <a:schemeClr val="tx1"/>
                </a:solidFill>
              </a:rPr>
              <a:t>are intended to provide all these information. </a:t>
            </a:r>
            <a:endParaRPr lang="en-IN" dirty="0" smtClean="0">
              <a:solidFill>
                <a:schemeClr val="tx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IN" dirty="0">
              <a:solidFill>
                <a:schemeClr val="tx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Since the </a:t>
            </a:r>
            <a:r>
              <a:rPr lang="en-IN" dirty="0">
                <a:solidFill>
                  <a:srgbClr val="FF0000"/>
                </a:solidFill>
              </a:rPr>
              <a:t>duration of parking </a:t>
            </a:r>
            <a:r>
              <a:rPr lang="en-IN" dirty="0">
                <a:solidFill>
                  <a:schemeClr val="tx1"/>
                </a:solidFill>
              </a:rPr>
              <a:t>varies with </a:t>
            </a:r>
            <a:r>
              <a:rPr lang="en-IN" dirty="0">
                <a:solidFill>
                  <a:srgbClr val="FF0000"/>
                </a:solidFill>
              </a:rPr>
              <a:t>different vehicles</a:t>
            </a:r>
            <a:r>
              <a:rPr lang="en-IN" dirty="0">
                <a:solidFill>
                  <a:schemeClr val="tx1"/>
                </a:solidFill>
              </a:rPr>
              <a:t>, several statistics are used to access the parking need </a:t>
            </a:r>
          </a:p>
        </p:txBody>
      </p:sp>
    </p:spTree>
    <p:extLst>
      <p:ext uri="{BB962C8B-B14F-4D97-AF65-F5344CB8AC3E}">
        <p14:creationId xmlns:p14="http://schemas.microsoft.com/office/powerpoint/2010/main" val="290192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Environmental factors- </a:t>
            </a:r>
            <a:r>
              <a:rPr lang="en-IN" dirty="0" smtClean="0"/>
              <a:t>unfavourable </a:t>
            </a:r>
            <a:r>
              <a:rPr lang="en-IN" dirty="0" smtClean="0"/>
              <a:t>weather conditions like mist, snow, smoke and heavy rainfall which restrict normal visibility and makes driving unsafe.</a:t>
            </a:r>
          </a:p>
          <a:p>
            <a:pPr algn="just"/>
            <a:r>
              <a:rPr lang="en-IN" dirty="0" smtClean="0"/>
              <a:t>Other causes- improper location of </a:t>
            </a:r>
            <a:r>
              <a:rPr lang="en-IN" dirty="0" smtClean="0">
                <a:solidFill>
                  <a:srgbClr val="FF0000"/>
                </a:solidFill>
              </a:rPr>
              <a:t>advertisement boards</a:t>
            </a:r>
            <a:r>
              <a:rPr lang="en-IN" dirty="0" smtClean="0"/>
              <a:t>, gate of level crossing </a:t>
            </a:r>
            <a:r>
              <a:rPr lang="en-IN" dirty="0" smtClean="0">
                <a:solidFill>
                  <a:srgbClr val="FF0000"/>
                </a:solidFill>
              </a:rPr>
              <a:t>not closed </a:t>
            </a:r>
            <a:r>
              <a:rPr lang="en-IN" dirty="0" smtClean="0"/>
              <a:t>when required etc..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119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IN" b="1" dirty="0"/>
              <a:t>TYPES OF ACCIDENTS: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638800"/>
          </a:xfrm>
        </p:spPr>
        <p:txBody>
          <a:bodyPr>
            <a:normAutofit fontScale="92500"/>
          </a:bodyPr>
          <a:lstStyle/>
          <a:p>
            <a:pPr algn="just"/>
            <a:r>
              <a:rPr lang="en-IN" b="1" dirty="0" smtClean="0"/>
              <a:t>Fatal </a:t>
            </a:r>
            <a:r>
              <a:rPr lang="en-IN" b="1" dirty="0"/>
              <a:t>accidents</a:t>
            </a:r>
            <a:r>
              <a:rPr lang="en-IN" dirty="0"/>
              <a:t>: An accident in which </a:t>
            </a:r>
            <a:r>
              <a:rPr lang="en-IN" dirty="0">
                <a:solidFill>
                  <a:srgbClr val="FF0000"/>
                </a:solidFill>
              </a:rPr>
              <a:t>one or more persons were killed. </a:t>
            </a:r>
          </a:p>
          <a:p>
            <a:pPr algn="just"/>
            <a:r>
              <a:rPr lang="en-IN" b="1" dirty="0"/>
              <a:t>Grievous injury accident: </a:t>
            </a:r>
            <a:r>
              <a:rPr lang="en-IN" dirty="0"/>
              <a:t>Accidents in which persons </a:t>
            </a:r>
            <a:r>
              <a:rPr lang="en-IN" dirty="0">
                <a:solidFill>
                  <a:srgbClr val="FF0000"/>
                </a:solidFill>
              </a:rPr>
              <a:t>were grievously injured</a:t>
            </a:r>
            <a:r>
              <a:rPr lang="en-IN" dirty="0"/>
              <a:t>. For example </a:t>
            </a:r>
            <a:r>
              <a:rPr lang="en-IN" dirty="0">
                <a:solidFill>
                  <a:srgbClr val="FF0000"/>
                </a:solidFill>
              </a:rPr>
              <a:t>permanent disfigurement of head or face</a:t>
            </a:r>
            <a:r>
              <a:rPr lang="en-IN" dirty="0"/>
              <a:t>. </a:t>
            </a:r>
          </a:p>
          <a:p>
            <a:pPr algn="just"/>
            <a:r>
              <a:rPr lang="en-IN" b="1" dirty="0"/>
              <a:t>Slightly injured accidents: </a:t>
            </a:r>
            <a:r>
              <a:rPr lang="en-IN" dirty="0"/>
              <a:t>Persons who have sustained only </a:t>
            </a:r>
            <a:r>
              <a:rPr lang="en-IN" dirty="0">
                <a:solidFill>
                  <a:srgbClr val="FF0000"/>
                </a:solidFill>
              </a:rPr>
              <a:t>minor injuries or bruises or sprains</a:t>
            </a:r>
            <a:r>
              <a:rPr lang="en-IN" dirty="0"/>
              <a:t>. </a:t>
            </a:r>
          </a:p>
          <a:p>
            <a:pPr algn="just"/>
            <a:r>
              <a:rPr lang="en-IN" b="1" dirty="0"/>
              <a:t>Minor injury accidents</a:t>
            </a:r>
            <a:r>
              <a:rPr lang="en-IN" dirty="0"/>
              <a:t>: Accidents in which persons received </a:t>
            </a:r>
            <a:r>
              <a:rPr lang="en-IN" dirty="0">
                <a:solidFill>
                  <a:srgbClr val="FF0000"/>
                </a:solidFill>
              </a:rPr>
              <a:t>only minor injuries</a:t>
            </a:r>
            <a:r>
              <a:rPr lang="en-IN" dirty="0"/>
              <a:t>. </a:t>
            </a:r>
          </a:p>
          <a:p>
            <a:pPr algn="just"/>
            <a:r>
              <a:rPr lang="en-IN" b="1" dirty="0"/>
              <a:t>Non-injury accidents: </a:t>
            </a:r>
            <a:r>
              <a:rPr lang="en-IN" dirty="0"/>
              <a:t>Accidents in which no one </a:t>
            </a:r>
            <a:r>
              <a:rPr lang="en-IN" dirty="0">
                <a:solidFill>
                  <a:srgbClr val="FF0000"/>
                </a:solidFill>
              </a:rPr>
              <a:t>was killed or injured </a:t>
            </a:r>
          </a:p>
        </p:txBody>
      </p:sp>
    </p:spTree>
    <p:extLst>
      <p:ext uri="{BB962C8B-B14F-4D97-AF65-F5344CB8AC3E}">
        <p14:creationId xmlns:p14="http://schemas.microsoft.com/office/powerpoint/2010/main" val="229137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73" y="0"/>
            <a:ext cx="8229600" cy="73183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Accident Statistics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55" y="914400"/>
            <a:ext cx="880414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46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65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50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IN" b="1" dirty="0"/>
              <a:t>ACCIDENT STUDIES AND RECORDS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915400" cy="4525963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dirty="0"/>
              <a:t>The various steps involved in traffic accident studies are,</a:t>
            </a:r>
          </a:p>
          <a:p>
            <a:pPr marL="0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collection of </a:t>
            </a:r>
            <a:r>
              <a:rPr lang="en-IN" dirty="0">
                <a:solidFill>
                  <a:srgbClr val="FF0000"/>
                </a:solidFill>
              </a:rPr>
              <a:t>accident data</a:t>
            </a:r>
          </a:p>
          <a:p>
            <a:pPr marL="0" indent="0" algn="just">
              <a:buNone/>
            </a:pPr>
            <a:r>
              <a:rPr lang="en-IN" dirty="0"/>
              <a:t>(ii) preparation of </a:t>
            </a:r>
            <a:r>
              <a:rPr lang="en-IN" dirty="0">
                <a:solidFill>
                  <a:srgbClr val="FF0000"/>
                </a:solidFill>
              </a:rPr>
              <a:t>accident reports</a:t>
            </a:r>
          </a:p>
          <a:p>
            <a:pPr marL="0" indent="0" algn="just">
              <a:buNone/>
            </a:pPr>
            <a:r>
              <a:rPr lang="en-IN" dirty="0"/>
              <a:t>(iii) preparation of </a:t>
            </a:r>
            <a:r>
              <a:rPr lang="en-IN" dirty="0">
                <a:solidFill>
                  <a:srgbClr val="FF0000"/>
                </a:solidFill>
              </a:rPr>
              <a:t>location file</a:t>
            </a:r>
          </a:p>
          <a:p>
            <a:pPr marL="0" indent="0" algn="just">
              <a:buNone/>
            </a:pPr>
            <a:r>
              <a:rPr lang="en-IN" dirty="0"/>
              <a:t>(iv) preparation of diagrams showing the </a:t>
            </a:r>
            <a:r>
              <a:rPr lang="en-IN" dirty="0">
                <a:solidFill>
                  <a:srgbClr val="FF0000"/>
                </a:solidFill>
              </a:rPr>
              <a:t>type of collision </a:t>
            </a:r>
            <a:r>
              <a:rPr lang="en-IN" dirty="0"/>
              <a:t>and</a:t>
            </a:r>
          </a:p>
          <a:p>
            <a:pPr marL="0" indent="0" algn="just">
              <a:buNone/>
            </a:pPr>
            <a:r>
              <a:rPr lang="en-IN" dirty="0"/>
              <a:t>(v) application of the above records for suggesting measures to </a:t>
            </a:r>
            <a:r>
              <a:rPr lang="en-IN" dirty="0">
                <a:solidFill>
                  <a:srgbClr val="FF0000"/>
                </a:solidFill>
              </a:rPr>
              <a:t>prevent similar </a:t>
            </a:r>
            <a:r>
              <a:rPr lang="en-IN" dirty="0" smtClean="0">
                <a:solidFill>
                  <a:srgbClr val="FF0000"/>
                </a:solidFill>
              </a:rPr>
              <a:t>accidents at </a:t>
            </a:r>
            <a:r>
              <a:rPr lang="en-IN" dirty="0">
                <a:solidFill>
                  <a:srgbClr val="FF0000"/>
                </a:solidFill>
              </a:rPr>
              <a:t>the same location.</a:t>
            </a:r>
          </a:p>
        </p:txBody>
      </p:sp>
    </p:spTree>
    <p:extLst>
      <p:ext uri="{BB962C8B-B14F-4D97-AF65-F5344CB8AC3E}">
        <p14:creationId xmlns:p14="http://schemas.microsoft.com/office/powerpoint/2010/main" val="134714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182" y="-393700"/>
            <a:ext cx="8229600" cy="1143000"/>
          </a:xfrm>
        </p:spPr>
        <p:txBody>
          <a:bodyPr/>
          <a:lstStyle/>
          <a:p>
            <a:r>
              <a:rPr lang="en-IN" dirty="0" smtClean="0"/>
              <a:t>Accident data collection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9300"/>
            <a:ext cx="91440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34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Accident Investigation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2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299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8" y="1752600"/>
            <a:ext cx="9116292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92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55" y="0"/>
            <a:ext cx="8229600" cy="1143000"/>
          </a:xfrm>
        </p:spPr>
        <p:txBody>
          <a:bodyPr/>
          <a:lstStyle/>
          <a:p>
            <a:r>
              <a:rPr lang="en-IN" dirty="0" smtClean="0"/>
              <a:t>Accident records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4525963"/>
          </a:xfrm>
        </p:spPr>
        <p:txBody>
          <a:bodyPr/>
          <a:lstStyle/>
          <a:p>
            <a:r>
              <a:rPr lang="en-IN" dirty="0" smtClean="0"/>
              <a:t>Location files</a:t>
            </a:r>
          </a:p>
          <a:p>
            <a:r>
              <a:rPr lang="en-IN" dirty="0" smtClean="0"/>
              <a:t>Spot maps</a:t>
            </a:r>
          </a:p>
          <a:p>
            <a:r>
              <a:rPr lang="en-IN" dirty="0" smtClean="0"/>
              <a:t>Collision diagram</a:t>
            </a:r>
          </a:p>
          <a:p>
            <a:r>
              <a:rPr lang="en-IN" dirty="0" smtClean="0"/>
              <a:t>Condition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991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Need  for Parking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763000" cy="4525963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Calibri" panose="020F0502020204030204" pitchFamily="34" charset="0"/>
                <a:cs typeface="Calibri" panose="020F0502020204030204" pitchFamily="34" charset="0"/>
              </a:rPr>
              <a:t>Short Duration </a:t>
            </a:r>
            <a:r>
              <a:rPr lang="en-IN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parking</a:t>
            </a:r>
          </a:p>
          <a:p>
            <a:r>
              <a:rPr lang="en-IN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Long </a:t>
            </a:r>
            <a:r>
              <a:rPr lang="en-IN" sz="3600" b="1" dirty="0">
                <a:latin typeface="Calibri" panose="020F0502020204030204" pitchFamily="34" charset="0"/>
                <a:cs typeface="Calibri" panose="020F0502020204030204" pitchFamily="34" charset="0"/>
              </a:rPr>
              <a:t>Duration </a:t>
            </a:r>
            <a:r>
              <a:rPr lang="en-IN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parking</a:t>
            </a:r>
          </a:p>
          <a:p>
            <a:r>
              <a:rPr lang="en-IN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Parking </a:t>
            </a:r>
            <a:r>
              <a:rPr lang="en-IN" sz="3600" b="1" dirty="0">
                <a:latin typeface="Calibri" panose="020F0502020204030204" pitchFamily="34" charset="0"/>
                <a:cs typeface="Calibri" panose="020F0502020204030204" pitchFamily="34" charset="0"/>
              </a:rPr>
              <a:t>for loading and unloading operations near destination</a:t>
            </a:r>
            <a:br>
              <a:rPr lang="en-IN" sz="3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20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Location Files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763000" cy="4525963"/>
          </a:xfrm>
        </p:spPr>
        <p:txBody>
          <a:bodyPr/>
          <a:lstStyle/>
          <a:p>
            <a:r>
              <a:rPr lang="en-IN" dirty="0" smtClean="0"/>
              <a:t>Maintained by each police station for the respective jurisdiction</a:t>
            </a:r>
          </a:p>
          <a:p>
            <a:r>
              <a:rPr lang="en-IN" dirty="0" smtClean="0"/>
              <a:t>Useful to keep a </a:t>
            </a:r>
            <a:r>
              <a:rPr lang="en-IN" dirty="0" smtClean="0">
                <a:solidFill>
                  <a:srgbClr val="FF0000"/>
                </a:solidFill>
              </a:rPr>
              <a:t>record of the locations </a:t>
            </a:r>
            <a:r>
              <a:rPr lang="en-IN" dirty="0" smtClean="0"/>
              <a:t>where accidents have taken place</a:t>
            </a:r>
          </a:p>
          <a:p>
            <a:r>
              <a:rPr lang="en-IN" dirty="0" smtClean="0"/>
              <a:t>Useful in identifying the locations </a:t>
            </a:r>
            <a:r>
              <a:rPr lang="en-IN" dirty="0" smtClean="0">
                <a:solidFill>
                  <a:srgbClr val="FF0000"/>
                </a:solidFill>
              </a:rPr>
              <a:t>of high accident incidence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43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653" y="-111570"/>
            <a:ext cx="8229600" cy="1143000"/>
          </a:xfrm>
        </p:spPr>
        <p:txBody>
          <a:bodyPr/>
          <a:lstStyle/>
          <a:p>
            <a:r>
              <a:rPr lang="en-IN" dirty="0" smtClean="0"/>
              <a:t>Spot Maps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181" y="762000"/>
            <a:ext cx="8763000" cy="4525963"/>
          </a:xfrm>
        </p:spPr>
        <p:txBody>
          <a:bodyPr>
            <a:normAutofit/>
          </a:bodyPr>
          <a:lstStyle/>
          <a:p>
            <a:pPr algn="just"/>
            <a:r>
              <a:rPr lang="en-IN" sz="2800" dirty="0"/>
              <a:t>Accident </a:t>
            </a:r>
            <a:r>
              <a:rPr lang="en-IN" sz="2800" dirty="0">
                <a:solidFill>
                  <a:srgbClr val="FF0000"/>
                </a:solidFill>
              </a:rPr>
              <a:t>location </a:t>
            </a:r>
            <a:r>
              <a:rPr lang="en-IN" sz="2800" b="1" dirty="0">
                <a:solidFill>
                  <a:srgbClr val="FF0000"/>
                </a:solidFill>
              </a:rPr>
              <a:t>spot maps </a:t>
            </a:r>
            <a:r>
              <a:rPr lang="en-IN" sz="2800" b="1" dirty="0"/>
              <a:t>show - accidents by </a:t>
            </a:r>
            <a:r>
              <a:rPr lang="en-IN" sz="2800" b="1" dirty="0">
                <a:solidFill>
                  <a:srgbClr val="FF0000"/>
                </a:solidFill>
              </a:rPr>
              <a:t>spots, pins or symbols </a:t>
            </a:r>
            <a:r>
              <a:rPr lang="en-IN" sz="2800" b="1" dirty="0"/>
              <a:t>on </a:t>
            </a:r>
            <a:r>
              <a:rPr lang="en-IN" sz="2800" dirty="0"/>
              <a:t>the road map </a:t>
            </a:r>
            <a:r>
              <a:rPr lang="en-IN" sz="2800" dirty="0" smtClean="0"/>
              <a:t>of the </a:t>
            </a:r>
            <a:r>
              <a:rPr lang="en-IN" sz="2800" dirty="0"/>
              <a:t>locality.</a:t>
            </a:r>
          </a:p>
          <a:p>
            <a:pPr algn="just"/>
            <a:r>
              <a:rPr lang="en-IN" sz="2800" dirty="0"/>
              <a:t>• A map of </a:t>
            </a:r>
            <a:r>
              <a:rPr lang="en-IN" sz="2800" b="1" dirty="0"/>
              <a:t>suitable scale, say 1 mm = 4 to </a:t>
            </a:r>
            <a:r>
              <a:rPr lang="en-IN" sz="2800" b="1" dirty="0" smtClean="0"/>
              <a:t>6m</a:t>
            </a:r>
            <a:r>
              <a:rPr lang="en-IN" sz="2800" b="1" dirty="0"/>
              <a:t>, may be used for the preparat</a:t>
            </a:r>
            <a:r>
              <a:rPr lang="en-IN" sz="2800" dirty="0"/>
              <a:t>ion of </a:t>
            </a:r>
            <a:r>
              <a:rPr lang="en-IN" sz="2800" dirty="0" smtClean="0"/>
              <a:t>spot maps </a:t>
            </a:r>
            <a:r>
              <a:rPr lang="en-IN" sz="2800" b="1" dirty="0"/>
              <a:t>of urban accidents.</a:t>
            </a:r>
            <a:endParaRPr lang="en-IN" sz="2800" dirty="0"/>
          </a:p>
        </p:txBody>
      </p:sp>
      <p:pic>
        <p:nvPicPr>
          <p:cNvPr id="4" name="Picture 2" descr="C:\Users\User\AppData\Local\Temp\Rar$DRa0.769\New Doc 2017-10-07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85121" y="118120"/>
            <a:ext cx="3268959" cy="102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76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653" y="-111570"/>
            <a:ext cx="8229600" cy="1143000"/>
          </a:xfrm>
        </p:spPr>
        <p:txBody>
          <a:bodyPr/>
          <a:lstStyle/>
          <a:p>
            <a:r>
              <a:rPr lang="en-IN" dirty="0" smtClean="0"/>
              <a:t>Spot Maps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181" y="762000"/>
            <a:ext cx="8763000" cy="4525963"/>
          </a:xfrm>
        </p:spPr>
        <p:txBody>
          <a:bodyPr>
            <a:noAutofit/>
          </a:bodyPr>
          <a:lstStyle/>
          <a:p>
            <a:pPr algn="just"/>
            <a:r>
              <a:rPr lang="en-IN" sz="2800" dirty="0"/>
              <a:t>The traffic section posts accident locations on the map by using different </a:t>
            </a:r>
            <a:r>
              <a:rPr lang="en-IN" sz="2800" dirty="0" err="1">
                <a:solidFill>
                  <a:srgbClr val="FF0000"/>
                </a:solidFill>
              </a:rPr>
              <a:t>colored</a:t>
            </a:r>
            <a:r>
              <a:rPr lang="en-IN" sz="2800" dirty="0">
                <a:solidFill>
                  <a:srgbClr val="FF0000"/>
                </a:solidFill>
              </a:rPr>
              <a:t> map pins</a:t>
            </a:r>
            <a:r>
              <a:rPr lang="en-IN" sz="2800" dirty="0" smtClean="0"/>
              <a:t>.</a:t>
            </a:r>
          </a:p>
          <a:p>
            <a:pPr algn="just"/>
            <a:r>
              <a:rPr lang="en-IN" sz="2800" dirty="0" smtClean="0"/>
              <a:t> </a:t>
            </a:r>
            <a:r>
              <a:rPr lang="en-IN" sz="2800" dirty="0" err="1">
                <a:solidFill>
                  <a:srgbClr val="FF0000"/>
                </a:solidFill>
              </a:rPr>
              <a:t>Color</a:t>
            </a:r>
            <a:r>
              <a:rPr lang="en-IN" sz="2800" dirty="0">
                <a:solidFill>
                  <a:srgbClr val="FF0000"/>
                </a:solidFill>
              </a:rPr>
              <a:t> of the pins </a:t>
            </a:r>
            <a:r>
              <a:rPr lang="en-IN" sz="2800" dirty="0"/>
              <a:t>can be used to represent </a:t>
            </a:r>
            <a:r>
              <a:rPr lang="en-IN" sz="2800" dirty="0">
                <a:solidFill>
                  <a:srgbClr val="FF0000"/>
                </a:solidFill>
              </a:rPr>
              <a:t>different factors</a:t>
            </a:r>
            <a:r>
              <a:rPr lang="en-IN" sz="2800" dirty="0" smtClean="0">
                <a:solidFill>
                  <a:srgbClr val="FF0000"/>
                </a:solidFill>
              </a:rPr>
              <a:t>.</a:t>
            </a:r>
          </a:p>
          <a:p>
            <a:pPr algn="just"/>
            <a:r>
              <a:rPr lang="en-IN" sz="2800" dirty="0" smtClean="0"/>
              <a:t> </a:t>
            </a:r>
            <a:r>
              <a:rPr lang="en-IN" sz="2800" dirty="0"/>
              <a:t>Maps should be </a:t>
            </a:r>
            <a:r>
              <a:rPr lang="en-IN" sz="2800" dirty="0">
                <a:solidFill>
                  <a:srgbClr val="FF0000"/>
                </a:solidFill>
              </a:rPr>
              <a:t>large enough for easy visibility</a:t>
            </a:r>
            <a:r>
              <a:rPr lang="en-IN" sz="2800" dirty="0"/>
              <a:t>. </a:t>
            </a:r>
            <a:endParaRPr lang="en-IN" sz="2800" dirty="0" smtClean="0"/>
          </a:p>
          <a:p>
            <a:pPr algn="just"/>
            <a:r>
              <a:rPr lang="en-IN" sz="2800" dirty="0" smtClean="0"/>
              <a:t>By </a:t>
            </a:r>
            <a:r>
              <a:rPr lang="en-IN" sz="2800" dirty="0"/>
              <a:t>reviewing these maps, </a:t>
            </a:r>
            <a:r>
              <a:rPr lang="en-IN" sz="2800" dirty="0">
                <a:solidFill>
                  <a:srgbClr val="FF0000"/>
                </a:solidFill>
              </a:rPr>
              <a:t>high accident locations </a:t>
            </a:r>
            <a:r>
              <a:rPr lang="en-IN" sz="2800" dirty="0"/>
              <a:t>can be seen. </a:t>
            </a:r>
            <a:endParaRPr lang="en-IN" sz="2800" dirty="0" smtClean="0"/>
          </a:p>
          <a:p>
            <a:pPr algn="just"/>
            <a:r>
              <a:rPr lang="en-IN" sz="2800" dirty="0" smtClean="0"/>
              <a:t>At </a:t>
            </a:r>
            <a:r>
              <a:rPr lang="en-IN" sz="2800" dirty="0"/>
              <a:t>the end of each year, maps should be </a:t>
            </a:r>
            <a:r>
              <a:rPr lang="en-IN" sz="2800" dirty="0">
                <a:solidFill>
                  <a:srgbClr val="FF0000"/>
                </a:solidFill>
              </a:rPr>
              <a:t>photographed in </a:t>
            </a:r>
            <a:r>
              <a:rPr lang="en-IN" sz="2800" dirty="0" err="1">
                <a:solidFill>
                  <a:srgbClr val="FF0000"/>
                </a:solidFill>
              </a:rPr>
              <a:t>color</a:t>
            </a:r>
            <a:r>
              <a:rPr lang="en-IN" sz="2800" dirty="0">
                <a:solidFill>
                  <a:srgbClr val="FF0000"/>
                </a:solidFill>
              </a:rPr>
              <a:t> and filed for future reference </a:t>
            </a:r>
            <a:r>
              <a:rPr lang="en-IN" sz="2800" dirty="0"/>
              <a:t>and comparison with current maps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7249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6929"/>
            <a:ext cx="8305800" cy="6503598"/>
          </a:xfrm>
        </p:spPr>
      </p:pic>
    </p:spTree>
    <p:extLst>
      <p:ext uri="{BB962C8B-B14F-4D97-AF65-F5344CB8AC3E}">
        <p14:creationId xmlns:p14="http://schemas.microsoft.com/office/powerpoint/2010/main" val="362196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653" y="-111570"/>
            <a:ext cx="8229600" cy="1143000"/>
          </a:xfrm>
        </p:spPr>
        <p:txBody>
          <a:bodyPr/>
          <a:lstStyle/>
          <a:p>
            <a:r>
              <a:rPr lang="en-IN" b="1" dirty="0"/>
              <a:t>C</a:t>
            </a:r>
            <a:r>
              <a:rPr lang="en-IN" b="1" dirty="0" smtClean="0"/>
              <a:t>ollision </a:t>
            </a:r>
            <a:r>
              <a:rPr lang="en-IN" b="1" dirty="0"/>
              <a:t>diagram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31430"/>
            <a:ext cx="8915400" cy="4525963"/>
          </a:xfrm>
        </p:spPr>
        <p:txBody>
          <a:bodyPr>
            <a:noAutofit/>
          </a:bodyPr>
          <a:lstStyle/>
          <a:p>
            <a:pPr algn="just"/>
            <a:r>
              <a:rPr lang="en-IN" dirty="0"/>
              <a:t>These </a:t>
            </a:r>
            <a:r>
              <a:rPr lang="en-IN" b="1" dirty="0"/>
              <a:t>diagrams depict the </a:t>
            </a:r>
            <a:r>
              <a:rPr lang="en-IN" b="1" dirty="0">
                <a:solidFill>
                  <a:srgbClr val="FF0000"/>
                </a:solidFill>
              </a:rPr>
              <a:t>details of the accident location</a:t>
            </a:r>
            <a:r>
              <a:rPr lang="en-IN" b="1" dirty="0"/>
              <a:t> </a:t>
            </a:r>
            <a:r>
              <a:rPr lang="en-IN" dirty="0"/>
              <a:t>(not drawn to scale) and </a:t>
            </a:r>
            <a:r>
              <a:rPr lang="en-IN" b="1" dirty="0" smtClean="0"/>
              <a:t>show the </a:t>
            </a:r>
            <a:r>
              <a:rPr lang="en-IN" b="1" dirty="0">
                <a:solidFill>
                  <a:srgbClr val="FF0000"/>
                </a:solidFill>
              </a:rPr>
              <a:t>approximate path of the vehicles and pedestrians involved in the accident </a:t>
            </a:r>
            <a:r>
              <a:rPr lang="en-IN" dirty="0"/>
              <a:t>and </a:t>
            </a:r>
            <a:r>
              <a:rPr lang="en-IN" dirty="0" smtClean="0"/>
              <a:t>also </a:t>
            </a:r>
            <a:r>
              <a:rPr lang="en-IN" dirty="0" smtClean="0">
                <a:solidFill>
                  <a:srgbClr val="FF0000"/>
                </a:solidFill>
              </a:rPr>
              <a:t>other </a:t>
            </a:r>
            <a:r>
              <a:rPr lang="en-IN" dirty="0">
                <a:solidFill>
                  <a:srgbClr val="FF0000"/>
                </a:solidFill>
              </a:rPr>
              <a:t>objects </a:t>
            </a:r>
            <a:r>
              <a:rPr lang="en-IN" dirty="0"/>
              <a:t>with which the </a:t>
            </a:r>
            <a:r>
              <a:rPr lang="en-IN" dirty="0">
                <a:solidFill>
                  <a:srgbClr val="FF0000"/>
                </a:solidFill>
              </a:rPr>
              <a:t>vehicles have </a:t>
            </a:r>
            <a:r>
              <a:rPr lang="en-IN" dirty="0" smtClean="0">
                <a:solidFill>
                  <a:srgbClr val="FF0000"/>
                </a:solidFill>
              </a:rPr>
              <a:t>collided.</a:t>
            </a:r>
          </a:p>
          <a:p>
            <a:pPr algn="just"/>
            <a:endParaRPr lang="en-IN" dirty="0"/>
          </a:p>
          <a:p>
            <a:pPr algn="just"/>
            <a:r>
              <a:rPr lang="en-IN" dirty="0" smtClean="0"/>
              <a:t>Collision </a:t>
            </a:r>
            <a:r>
              <a:rPr lang="en-IN" dirty="0"/>
              <a:t>diagrams are most </a:t>
            </a:r>
            <a:r>
              <a:rPr lang="en-IN" b="1" dirty="0"/>
              <a:t>useful to compare the </a:t>
            </a:r>
            <a:r>
              <a:rPr lang="en-IN" b="1" dirty="0">
                <a:solidFill>
                  <a:srgbClr val="FF0000"/>
                </a:solidFill>
              </a:rPr>
              <a:t>accident pattern </a:t>
            </a:r>
            <a:r>
              <a:rPr lang="en-IN" b="1" dirty="0"/>
              <a:t>before and after </a:t>
            </a:r>
            <a:r>
              <a:rPr lang="en-IN" b="1" dirty="0" smtClean="0"/>
              <a:t>the </a:t>
            </a:r>
            <a:r>
              <a:rPr lang="en-IN" b="1" dirty="0" smtClean="0">
                <a:solidFill>
                  <a:srgbClr val="FF0000"/>
                </a:solidFill>
              </a:rPr>
              <a:t>remedial </a:t>
            </a:r>
            <a:r>
              <a:rPr lang="en-IN" b="1" dirty="0">
                <a:solidFill>
                  <a:srgbClr val="FF0000"/>
                </a:solidFill>
              </a:rPr>
              <a:t>measures</a:t>
            </a:r>
            <a:r>
              <a:rPr lang="en-IN" b="1" dirty="0"/>
              <a:t> have been taken</a:t>
            </a:r>
            <a:r>
              <a:rPr lang="en-IN" b="1" dirty="0" smtClean="0"/>
              <a:t>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3578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653" y="-111570"/>
            <a:ext cx="8229600" cy="1143000"/>
          </a:xfrm>
        </p:spPr>
        <p:txBody>
          <a:bodyPr/>
          <a:lstStyle/>
          <a:p>
            <a:r>
              <a:rPr lang="en-IN" b="1" dirty="0"/>
              <a:t>C</a:t>
            </a:r>
            <a:r>
              <a:rPr lang="en-IN" b="1" dirty="0" smtClean="0"/>
              <a:t>ollision </a:t>
            </a:r>
            <a:r>
              <a:rPr lang="en-IN" b="1" dirty="0"/>
              <a:t>D</a:t>
            </a:r>
            <a:r>
              <a:rPr lang="en-IN" b="1" dirty="0" smtClean="0"/>
              <a:t>iagram</a:t>
            </a:r>
            <a:endParaRPr lang="en-I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709" y="1024503"/>
            <a:ext cx="8839200" cy="58169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 diagram consists of an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outline map of the location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symbols showing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direction of movement of vehicles and pedestrians involved in accidents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stationary objects are important in accidents, they are included in he diagram.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Each diagram should include: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Drawing of intersection.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Identification of diagram.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Identification of streets.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Plots of accidents to include: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Direction of travel.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Date of accident.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Time.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Road conditions.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Weather conditions.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Any unusual conditions (flood, storm, intoxication, etc.).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07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836" y="-266699"/>
            <a:ext cx="8229600" cy="1143000"/>
          </a:xfrm>
        </p:spPr>
        <p:txBody>
          <a:bodyPr/>
          <a:lstStyle/>
          <a:p>
            <a:r>
              <a:rPr lang="en-IN" dirty="0" smtClean="0"/>
              <a:t>Collision diagram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9" name="Picture 3" descr="C:\Users\User\AppData\Local\Temp\Rar$DRa0.769\New Doc 2017-10-07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47620" y="-738382"/>
            <a:ext cx="5857007" cy="903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47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IN" dirty="0" smtClean="0"/>
              <a:t>Collision diagram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62484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653" y="-111570"/>
            <a:ext cx="8229600" cy="1143000"/>
          </a:xfrm>
        </p:spPr>
        <p:txBody>
          <a:bodyPr/>
          <a:lstStyle/>
          <a:p>
            <a:r>
              <a:rPr lang="en-IN" b="1" dirty="0"/>
              <a:t>C</a:t>
            </a:r>
            <a:r>
              <a:rPr lang="en-IN" b="1" dirty="0" smtClean="0"/>
              <a:t>ollision </a:t>
            </a:r>
            <a:r>
              <a:rPr lang="en-IN" b="1" dirty="0"/>
              <a:t>D</a:t>
            </a:r>
            <a:r>
              <a:rPr lang="en-IN" b="1" dirty="0" smtClean="0"/>
              <a:t>iagram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28600" y="672490"/>
            <a:ext cx="8763000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 a diagram has been prepared, make a 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67B04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for 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points of similarity.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may be: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 accident cars coming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 the same direction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Colliding cars coming from the same directions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such as northbound and eastbound.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Accidents of one type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such as cars turning left.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Accidents occurring during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one season of the year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Accidents occurring at a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certain time of day or during certain lighting conditions.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Accidents occurring under the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same weather conditions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61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/>
          <a:lstStyle/>
          <a:p>
            <a:r>
              <a:rPr lang="en-IN" dirty="0" smtClean="0"/>
              <a:t>Condition Diagram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8839200" cy="4525963"/>
          </a:xfrm>
        </p:spPr>
        <p:txBody>
          <a:bodyPr>
            <a:noAutofit/>
          </a:bodyPr>
          <a:lstStyle/>
          <a:p>
            <a:r>
              <a:rPr lang="en-IN" sz="2800" dirty="0"/>
              <a:t>A condition diagram is a </a:t>
            </a:r>
            <a:r>
              <a:rPr lang="en-IN" sz="2800" b="1" dirty="0"/>
              <a:t>drawing of the </a:t>
            </a:r>
            <a:r>
              <a:rPr lang="en-IN" sz="2800" b="1" u="sng" dirty="0"/>
              <a:t>accident location </a:t>
            </a:r>
            <a:r>
              <a:rPr lang="en-IN" sz="2800" b="1" dirty="0"/>
              <a:t>drawn to scale, </a:t>
            </a:r>
            <a:r>
              <a:rPr lang="en-IN" sz="2800" b="1" dirty="0">
                <a:solidFill>
                  <a:srgbClr val="FF0000"/>
                </a:solidFill>
              </a:rPr>
              <a:t>showing all </a:t>
            </a:r>
            <a:r>
              <a:rPr lang="en-IN" sz="2800" b="1" dirty="0" smtClean="0">
                <a:solidFill>
                  <a:srgbClr val="FF0000"/>
                </a:solidFill>
              </a:rPr>
              <a:t>the important </a:t>
            </a:r>
            <a:r>
              <a:rPr lang="en-IN" sz="2800" b="1" dirty="0">
                <a:solidFill>
                  <a:srgbClr val="FF0000"/>
                </a:solidFill>
              </a:rPr>
              <a:t>physical features of the road and adjoining area</a:t>
            </a:r>
            <a:r>
              <a:rPr lang="en-IN" sz="2800" b="1" dirty="0" smtClean="0">
                <a:solidFill>
                  <a:srgbClr val="FF0000"/>
                </a:solidFill>
              </a:rPr>
              <a:t>.</a:t>
            </a:r>
          </a:p>
          <a:p>
            <a:endParaRPr lang="en-IN" sz="2800" b="1" dirty="0">
              <a:solidFill>
                <a:srgbClr val="FF0000"/>
              </a:solidFill>
            </a:endParaRPr>
          </a:p>
          <a:p>
            <a:r>
              <a:rPr lang="en-IN" sz="2800" dirty="0"/>
              <a:t>• </a:t>
            </a:r>
            <a:r>
              <a:rPr lang="en-IN" sz="2800" b="1" dirty="0"/>
              <a:t>The important features generally to be shown in the condition diagram with </a:t>
            </a:r>
            <a:r>
              <a:rPr lang="en-IN" sz="2800" b="1" dirty="0" smtClean="0"/>
              <a:t>their dimensions </a:t>
            </a:r>
            <a:r>
              <a:rPr lang="en-IN" sz="2800" b="1" dirty="0"/>
              <a:t>marked </a:t>
            </a:r>
            <a:r>
              <a:rPr lang="en-IN" sz="2800" dirty="0"/>
              <a:t>there-in are: </a:t>
            </a:r>
            <a:endParaRPr lang="en-IN" sz="2800" dirty="0" smtClean="0"/>
          </a:p>
          <a:p>
            <a:r>
              <a:rPr lang="en-IN" sz="2800" b="1" dirty="0" smtClean="0"/>
              <a:t>the </a:t>
            </a:r>
            <a:r>
              <a:rPr lang="en-IN" sz="2800" b="1" dirty="0">
                <a:solidFill>
                  <a:srgbClr val="FF0000"/>
                </a:solidFill>
              </a:rPr>
              <a:t>width of roadway, shoulders, median if any </a:t>
            </a:r>
            <a:r>
              <a:rPr lang="en-IN" sz="2800" b="1" dirty="0" err="1" smtClean="0">
                <a:solidFill>
                  <a:srgbClr val="FF0000"/>
                </a:solidFill>
              </a:rPr>
              <a:t>othergeometric</a:t>
            </a:r>
            <a:r>
              <a:rPr lang="en-IN" sz="2800" b="1" dirty="0" smtClean="0">
                <a:solidFill>
                  <a:srgbClr val="FF0000"/>
                </a:solidFill>
              </a:rPr>
              <a:t> </a:t>
            </a:r>
            <a:r>
              <a:rPr lang="en-IN" sz="2800" b="1" dirty="0">
                <a:solidFill>
                  <a:srgbClr val="FF0000"/>
                </a:solidFill>
              </a:rPr>
              <a:t>details such as curves, kerb lines, bridges, culverts, electric posts, trees </a:t>
            </a:r>
            <a:r>
              <a:rPr lang="en-IN" sz="2800" b="1" dirty="0" smtClean="0">
                <a:solidFill>
                  <a:srgbClr val="FF0000"/>
                </a:solidFill>
              </a:rPr>
              <a:t>and</a:t>
            </a:r>
            <a:r>
              <a:rPr lang="en-IN" sz="2800" dirty="0" smtClean="0">
                <a:solidFill>
                  <a:srgbClr val="FF0000"/>
                </a:solidFill>
              </a:rPr>
              <a:t> </a:t>
            </a:r>
            <a:r>
              <a:rPr lang="en-IN" sz="2800" b="1" dirty="0">
                <a:solidFill>
                  <a:srgbClr val="FF0000"/>
                </a:solidFill>
              </a:rPr>
              <a:t>all details of roadway conditions, </a:t>
            </a:r>
            <a:r>
              <a:rPr lang="en-IN" sz="2800" dirty="0">
                <a:solidFill>
                  <a:srgbClr val="FF0000"/>
                </a:solidFill>
              </a:rPr>
              <a:t>obstruction to vision, property lines, signs, signals, </a:t>
            </a:r>
            <a:r>
              <a:rPr lang="en-IN" sz="2800" dirty="0" smtClean="0">
                <a:solidFill>
                  <a:srgbClr val="FF0000"/>
                </a:solidFill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8503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dirty="0">
                <a:latin typeface="AR DARLING" panose="02000000000000000000" pitchFamily="2" charset="0"/>
              </a:rPr>
              <a:t>Ill effects of Parking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82" y="1143000"/>
            <a:ext cx="8970818" cy="5715000"/>
          </a:xfrm>
        </p:spPr>
        <p:txBody>
          <a:bodyPr>
            <a:normAutofit/>
          </a:bodyPr>
          <a:lstStyle/>
          <a:p>
            <a:pPr algn="just"/>
            <a:r>
              <a:rPr lang="en-I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Congestion</a:t>
            </a:r>
            <a:r>
              <a:rPr lang="en-IN" sz="2800" b="1" dirty="0">
                <a:latin typeface="Calibri" panose="020F0502020204030204" pitchFamily="34" charset="0"/>
                <a:cs typeface="Calibri" panose="020F0502020204030204" pitchFamily="34" charset="0"/>
              </a:rPr>
              <a:t>-reduction in the </a:t>
            </a:r>
            <a:r>
              <a:rPr lang="en-I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effective width </a:t>
            </a:r>
            <a:r>
              <a:rPr lang="en-IN" sz="2800" b="1" dirty="0">
                <a:latin typeface="Calibri" panose="020F0502020204030204" pitchFamily="34" charset="0"/>
                <a:cs typeface="Calibri" panose="020F0502020204030204" pitchFamily="34" charset="0"/>
              </a:rPr>
              <a:t>of the carriageway for the moving traffic and result in substantial </a:t>
            </a:r>
            <a:r>
              <a:rPr lang="en-I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reduction in the roadway </a:t>
            </a:r>
            <a:r>
              <a:rPr lang="en-IN" sz="28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capacity</a:t>
            </a:r>
          </a:p>
          <a:p>
            <a:pPr algn="just"/>
            <a:endParaRPr lang="en-I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8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Accidents</a:t>
            </a:r>
            <a:r>
              <a:rPr lang="en-IN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-parking </a:t>
            </a:r>
            <a:r>
              <a:rPr lang="en-IN" sz="2800" b="1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unparking</a:t>
            </a:r>
            <a:r>
              <a:rPr lang="en-IN" sz="2800" b="1" dirty="0">
                <a:latin typeface="Calibri" panose="020F0502020204030204" pitchFamily="34" charset="0"/>
                <a:cs typeface="Calibri" panose="020F0502020204030204" pitchFamily="34" charset="0"/>
              </a:rPr>
              <a:t> problems for unskilled </a:t>
            </a:r>
            <a:r>
              <a:rPr lang="en-IN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drivers</a:t>
            </a:r>
          </a:p>
          <a:p>
            <a:endParaRPr lang="en-I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Obstruction to fire fighting operations- </a:t>
            </a:r>
            <a:r>
              <a:rPr lang="en-IN" sz="2800" b="1" dirty="0">
                <a:latin typeface="Calibri" panose="020F0502020204030204" pitchFamily="34" charset="0"/>
                <a:cs typeface="Calibri" panose="020F0502020204030204" pitchFamily="34" charset="0"/>
              </a:rPr>
              <a:t>access to buildings is less </a:t>
            </a:r>
          </a:p>
          <a:p>
            <a:r>
              <a:rPr lang="en-I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</a:t>
            </a:r>
            <a:r>
              <a:rPr lang="en-IN" sz="2800" b="1" dirty="0">
                <a:latin typeface="Calibri" panose="020F0502020204030204" pitchFamily="34" charset="0"/>
                <a:cs typeface="Calibri" panose="020F0502020204030204" pitchFamily="34" charset="0"/>
              </a:rPr>
              <a:t>-stopping and starting of vehicles result in noise and fumes, less visual aesthetics.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69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/>
          <a:lstStyle/>
          <a:p>
            <a:r>
              <a:rPr lang="en-IN" dirty="0" smtClean="0"/>
              <a:t>Condition Diagram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8991600" cy="4525963"/>
          </a:xfrm>
        </p:spPr>
        <p:txBody>
          <a:bodyPr>
            <a:noAutofit/>
          </a:bodyPr>
          <a:lstStyle/>
          <a:p>
            <a:r>
              <a:rPr lang="en-IN" dirty="0"/>
              <a:t>From this diagram the required visibility distance for the </a:t>
            </a:r>
            <a:r>
              <a:rPr lang="en-IN" dirty="0">
                <a:solidFill>
                  <a:srgbClr val="FF0000"/>
                </a:solidFill>
              </a:rPr>
              <a:t>85th percentile speed </a:t>
            </a:r>
            <a:r>
              <a:rPr lang="en-IN" dirty="0" smtClean="0"/>
              <a:t>on </a:t>
            </a:r>
            <a:r>
              <a:rPr lang="en-IN" dirty="0"/>
              <a:t>the road, and the </a:t>
            </a:r>
            <a:r>
              <a:rPr lang="en-IN" dirty="0">
                <a:solidFill>
                  <a:srgbClr val="FF0000"/>
                </a:solidFill>
              </a:rPr>
              <a:t>actual visibility triangle </a:t>
            </a:r>
            <a:r>
              <a:rPr lang="en-IN" dirty="0"/>
              <a:t>can be made. 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This </a:t>
            </a:r>
            <a:r>
              <a:rPr lang="en-IN" dirty="0"/>
              <a:t>will allow an evaluation of the effects obstructions have on the </a:t>
            </a:r>
            <a:r>
              <a:rPr lang="en-IN" dirty="0">
                <a:solidFill>
                  <a:srgbClr val="FF0000"/>
                </a:solidFill>
              </a:rPr>
              <a:t>driver's view and road conditions</a:t>
            </a:r>
            <a:r>
              <a:rPr lang="en-IN" dirty="0" smtClean="0">
                <a:solidFill>
                  <a:srgbClr val="FF0000"/>
                </a:solidFill>
              </a:rPr>
              <a:t>.</a:t>
            </a:r>
          </a:p>
          <a:p>
            <a:endParaRPr lang="en-IN" sz="2800" dirty="0"/>
          </a:p>
          <a:p>
            <a:r>
              <a:rPr lang="en-IN" sz="2800" dirty="0" smtClean="0"/>
              <a:t>Standard </a:t>
            </a:r>
            <a:r>
              <a:rPr lang="en-IN" sz="2800" dirty="0"/>
              <a:t>symbols are used in showing various details</a:t>
            </a:r>
            <a:r>
              <a:rPr lang="en-IN" sz="2800" dirty="0" smtClean="0"/>
              <a:t>.</a:t>
            </a:r>
          </a:p>
          <a:p>
            <a:endParaRPr lang="en-IN" sz="2800" dirty="0"/>
          </a:p>
          <a:p>
            <a:r>
              <a:rPr lang="en-IN" sz="2800" b="1" dirty="0" smtClean="0"/>
              <a:t>The </a:t>
            </a:r>
            <a:r>
              <a:rPr lang="en-IN" sz="2800" b="1" dirty="0"/>
              <a:t>condition and collision diagrams may be combined together in a single sketch, </a:t>
            </a:r>
            <a:r>
              <a:rPr lang="en-IN" sz="2800" b="1" dirty="0" err="1" smtClean="0"/>
              <a:t>ifnecessary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0113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-20782"/>
            <a:ext cx="4880724" cy="5629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657" y="-20782"/>
            <a:ext cx="3745343" cy="728565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8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b="1" dirty="0"/>
              <a:t>Preventive measures of accidents ( Engineering measures , enforcement, education )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839200" cy="51054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</a:rPr>
              <a:t>Road design</a:t>
            </a:r>
          </a:p>
          <a:p>
            <a:pPr marL="0" indent="0">
              <a:buNone/>
            </a:pPr>
            <a:r>
              <a:rPr lang="en-IN" dirty="0"/>
              <a:t> The </a:t>
            </a:r>
            <a:r>
              <a:rPr lang="en-IN" b="1" dirty="0"/>
              <a:t>geometric design features of the road </a:t>
            </a:r>
            <a:r>
              <a:rPr lang="en-IN" dirty="0"/>
              <a:t>such as </a:t>
            </a:r>
            <a:r>
              <a:rPr lang="en-IN" b="1" dirty="0"/>
              <a:t>sight distances, width of pavement</a:t>
            </a:r>
            <a:r>
              <a:rPr lang="en-IN" b="1" dirty="0" smtClean="0"/>
              <a:t>, and </a:t>
            </a:r>
            <a:r>
              <a:rPr lang="en-IN" b="1" dirty="0"/>
              <a:t>width of shoulders</a:t>
            </a:r>
            <a:r>
              <a:rPr lang="en-IN" dirty="0"/>
              <a:t>, horizontal and vertical alignment design details and </a:t>
            </a:r>
            <a:r>
              <a:rPr lang="en-IN" dirty="0" smtClean="0"/>
              <a:t>intersection design </a:t>
            </a:r>
            <a:r>
              <a:rPr lang="en-IN" dirty="0"/>
              <a:t>elements are </a:t>
            </a:r>
            <a:r>
              <a:rPr lang="en-IN" b="1" dirty="0"/>
              <a:t>checked and corrected if necessary.</a:t>
            </a:r>
          </a:p>
          <a:p>
            <a:pPr marL="0" indent="0">
              <a:buNone/>
            </a:pPr>
            <a:r>
              <a:rPr lang="en-IN" dirty="0"/>
              <a:t> The </a:t>
            </a:r>
            <a:r>
              <a:rPr lang="en-IN" b="1" dirty="0"/>
              <a:t>pavement surface characteristics </a:t>
            </a:r>
            <a:r>
              <a:rPr lang="en-IN" dirty="0"/>
              <a:t>including the </a:t>
            </a:r>
            <a:r>
              <a:rPr lang="en-IN" b="1" dirty="0"/>
              <a:t>skid resistance values </a:t>
            </a:r>
            <a:r>
              <a:rPr lang="en-IN" b="1" dirty="0" smtClean="0"/>
              <a:t>are checked </a:t>
            </a:r>
            <a:r>
              <a:rPr lang="en-IN" dirty="0"/>
              <a:t>and suitable maintenance steps taken to bring them up to </a:t>
            </a:r>
            <a:r>
              <a:rPr lang="en-IN" b="1" dirty="0"/>
              <a:t>the design standards.</a:t>
            </a:r>
          </a:p>
          <a:p>
            <a:pPr marL="0" indent="0">
              <a:buNone/>
            </a:pPr>
            <a:r>
              <a:rPr lang="en-IN" dirty="0"/>
              <a:t> Where necessary </a:t>
            </a:r>
            <a:r>
              <a:rPr lang="en-IN" b="1" dirty="0"/>
              <a:t>lay-passes may be constructed t</a:t>
            </a:r>
            <a:r>
              <a:rPr lang="en-IN" dirty="0"/>
              <a:t>o </a:t>
            </a:r>
            <a:r>
              <a:rPr lang="en-IN" b="1" dirty="0"/>
              <a:t>separate through traffic from </a:t>
            </a:r>
            <a:r>
              <a:rPr lang="en-IN" b="1" dirty="0" smtClean="0"/>
              <a:t>local traffic</a:t>
            </a:r>
            <a:r>
              <a:rPr lang="en-IN" dirty="0"/>
              <a:t>.</a:t>
            </a:r>
          </a:p>
          <a:p>
            <a:pPr marL="0" indent="0">
              <a:buNone/>
            </a:pPr>
            <a:r>
              <a:rPr lang="en-IN" dirty="0"/>
              <a:t> </a:t>
            </a:r>
            <a:r>
              <a:rPr lang="en-IN" b="1" dirty="0"/>
              <a:t>To minimize delay and conflicts at the intersections, </a:t>
            </a:r>
            <a:r>
              <a:rPr lang="en-IN" dirty="0"/>
              <a:t>it may </a:t>
            </a:r>
            <a:r>
              <a:rPr lang="en-IN" b="1" dirty="0"/>
              <a:t>be essential to design </a:t>
            </a:r>
            <a:r>
              <a:rPr lang="en-IN" b="1" dirty="0" smtClean="0"/>
              <a:t>and construct </a:t>
            </a:r>
            <a:r>
              <a:rPr lang="en-IN" b="1" dirty="0"/>
              <a:t>grade separated intersections or flyovers with interchange facilities.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34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/>
              <a:t>Preventive measures of accidents ( Engineering measures , enforcement, education )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Preventive maintenance of vehicles</a:t>
            </a:r>
          </a:p>
          <a:p>
            <a:pPr marL="0" indent="0">
              <a:buNone/>
            </a:pPr>
            <a:r>
              <a:rPr lang="en-IN" dirty="0" smtClean="0"/>
              <a:t> </a:t>
            </a:r>
            <a:r>
              <a:rPr lang="en-IN" dirty="0"/>
              <a:t>The braking system, steering, indicators, lighting system and condition of tires of </a:t>
            </a:r>
            <a:r>
              <a:rPr lang="en-IN" dirty="0" smtClean="0"/>
              <a:t>vehicles plying </a:t>
            </a:r>
            <a:r>
              <a:rPr lang="en-IN" dirty="0"/>
              <a:t>on the roads are </a:t>
            </a:r>
            <a:r>
              <a:rPr lang="en-IN" b="1" dirty="0"/>
              <a:t>to be checked at suitable intervals and heavy penalties </a:t>
            </a:r>
            <a:r>
              <a:rPr lang="en-IN" b="1" dirty="0" smtClean="0"/>
              <a:t>levied on </a:t>
            </a:r>
            <a:r>
              <a:rPr lang="en-IN" b="1" dirty="0"/>
              <a:t>defective vehicles.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IN" b="1" dirty="0"/>
              <a:t>These measures are particularly necessary for public carriers.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797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b="1" dirty="0"/>
              <a:t>Preventive measures of accidents ( Engineering measures , enforcement, education )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Before </a:t>
            </a:r>
            <a:r>
              <a:rPr lang="en-IN" b="1" dirty="0">
                <a:solidFill>
                  <a:srgbClr val="FF0000"/>
                </a:solidFill>
              </a:rPr>
              <a:t>and after studies</a:t>
            </a:r>
          </a:p>
          <a:p>
            <a:pPr marL="0" indent="0">
              <a:buNone/>
            </a:pPr>
            <a:r>
              <a:rPr lang="en-IN" dirty="0"/>
              <a:t> </a:t>
            </a:r>
            <a:r>
              <a:rPr lang="en-IN" b="1" dirty="0"/>
              <a:t>The record of accidents and their patterns for different locations are maintained </a:t>
            </a:r>
            <a:r>
              <a:rPr lang="en-IN" dirty="0" smtClean="0"/>
              <a:t>by means </a:t>
            </a:r>
            <a:r>
              <a:rPr lang="en-IN" dirty="0"/>
              <a:t>of </a:t>
            </a:r>
            <a:r>
              <a:rPr lang="en-IN" b="1" dirty="0"/>
              <a:t>collision and condition diagrams.</a:t>
            </a:r>
          </a:p>
          <a:p>
            <a:pPr marL="0" indent="0">
              <a:buNone/>
            </a:pPr>
            <a:r>
              <a:rPr lang="en-IN" dirty="0"/>
              <a:t> After making the necessary </a:t>
            </a:r>
            <a:r>
              <a:rPr lang="en-IN" b="1" dirty="0"/>
              <a:t>improvements in engineering design, regulations</a:t>
            </a:r>
            <a:r>
              <a:rPr lang="en-IN" b="1" dirty="0" smtClean="0"/>
              <a:t>, enforcements </a:t>
            </a:r>
            <a:r>
              <a:rPr lang="en-IN" b="1" dirty="0"/>
              <a:t>and educational </a:t>
            </a:r>
            <a:r>
              <a:rPr lang="en-IN" dirty="0"/>
              <a:t>drives (</a:t>
            </a:r>
            <a:r>
              <a:rPr lang="en-IN" b="1" dirty="0"/>
              <a:t>covered under the '3-Es'), </a:t>
            </a:r>
            <a:r>
              <a:rPr lang="en-IN" dirty="0"/>
              <a:t>it is again necessary </a:t>
            </a:r>
            <a:r>
              <a:rPr lang="en-IN" dirty="0" smtClean="0"/>
              <a:t>to collect </a:t>
            </a:r>
            <a:r>
              <a:rPr lang="en-IN" dirty="0"/>
              <a:t>and maintain the record of accidents.</a:t>
            </a:r>
          </a:p>
          <a:p>
            <a:pPr marL="0" indent="0">
              <a:buNone/>
            </a:pPr>
            <a:r>
              <a:rPr lang="en-IN" dirty="0"/>
              <a:t> The </a:t>
            </a:r>
            <a:r>
              <a:rPr lang="en-IN" b="1" dirty="0"/>
              <a:t>accident record supplemented with collision and condition diagrams during </a:t>
            </a:r>
            <a:r>
              <a:rPr lang="en-IN" b="1" dirty="0" smtClean="0"/>
              <a:t>the past </a:t>
            </a:r>
            <a:r>
              <a:rPr lang="en-IN" b="1" dirty="0"/>
              <a:t>two or three years </a:t>
            </a:r>
            <a:r>
              <a:rPr lang="en-IN" dirty="0"/>
              <a:t>are compared with similar data collected after implementing </a:t>
            </a:r>
            <a:r>
              <a:rPr lang="en-IN" dirty="0" smtClean="0"/>
              <a:t>the improvement </a:t>
            </a:r>
            <a:r>
              <a:rPr lang="en-IN" dirty="0"/>
              <a:t>measures for the identical duration.</a:t>
            </a:r>
          </a:p>
          <a:p>
            <a:pPr marL="0" indent="0">
              <a:buNone/>
            </a:pPr>
            <a:r>
              <a:rPr lang="en-IN" dirty="0"/>
              <a:t> Such studies are called </a:t>
            </a:r>
            <a:r>
              <a:rPr lang="en-IN" b="1" dirty="0"/>
              <a:t>'before and after studies' in order to compare the reduction </a:t>
            </a:r>
            <a:r>
              <a:rPr lang="en-IN" b="1" dirty="0" smtClean="0"/>
              <a:t>in accident </a:t>
            </a:r>
            <a:r>
              <a:rPr lang="en-IN" b="1" dirty="0"/>
              <a:t>rate</a:t>
            </a:r>
            <a:r>
              <a:rPr lang="en-IN" dirty="0"/>
              <a:t>, if any and the </a:t>
            </a:r>
            <a:r>
              <a:rPr lang="en-IN" b="1" dirty="0"/>
              <a:t>effectiveness of different preventive measures </a:t>
            </a:r>
            <a:r>
              <a:rPr lang="en-IN" b="1" dirty="0" err="1" smtClean="0"/>
              <a:t>introduced</a:t>
            </a:r>
            <a:r>
              <a:rPr lang="en-IN" b="1" dirty="0" err="1"/>
              <a:t>c</a:t>
            </a:r>
            <a:r>
              <a:rPr lang="en-IN" b="1" dirty="0"/>
              <a:t>) Before and after </a:t>
            </a:r>
            <a:r>
              <a:rPr lang="en-IN" b="1" dirty="0" smtClean="0"/>
              <a:t>studies </a:t>
            </a:r>
          </a:p>
        </p:txBody>
      </p:sp>
    </p:spTree>
    <p:extLst>
      <p:ext uri="{BB962C8B-B14F-4D97-AF65-F5344CB8AC3E}">
        <p14:creationId xmlns:p14="http://schemas.microsoft.com/office/powerpoint/2010/main" val="41966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/>
              <a:t> </a:t>
            </a:r>
            <a:r>
              <a:rPr lang="en-IN" b="1" dirty="0"/>
              <a:t>The record of accidents and their patterns for different locations are maintained </a:t>
            </a:r>
            <a:r>
              <a:rPr lang="en-IN" dirty="0"/>
              <a:t>by means of </a:t>
            </a:r>
            <a:r>
              <a:rPr lang="en-IN" b="1" dirty="0"/>
              <a:t>collision and condition diagrams. </a:t>
            </a:r>
          </a:p>
          <a:p>
            <a:pPr marL="0" indent="0">
              <a:buNone/>
            </a:pPr>
            <a:r>
              <a:rPr lang="en-IN" dirty="0"/>
              <a:t> After making the necessary </a:t>
            </a:r>
            <a:r>
              <a:rPr lang="en-IN" b="1" dirty="0"/>
              <a:t>improvements in engineering design, regulations, enforcements and educational </a:t>
            </a:r>
            <a:r>
              <a:rPr lang="en-IN" dirty="0"/>
              <a:t>drives (</a:t>
            </a:r>
            <a:r>
              <a:rPr lang="en-IN" b="1" dirty="0"/>
              <a:t>covered under the '3-Es'), </a:t>
            </a:r>
            <a:r>
              <a:rPr lang="en-IN" dirty="0"/>
              <a:t>it is again necessary to collect and maintain the record of accidents.</a:t>
            </a:r>
          </a:p>
          <a:p>
            <a:pPr marL="0" indent="0">
              <a:buNone/>
            </a:pPr>
            <a:r>
              <a:rPr lang="en-IN" dirty="0"/>
              <a:t> The </a:t>
            </a:r>
            <a:r>
              <a:rPr lang="en-IN" b="1" dirty="0"/>
              <a:t>accident record supplemented with collision and condition diagrams during the past two or three years </a:t>
            </a:r>
            <a:r>
              <a:rPr lang="en-IN" dirty="0"/>
              <a:t>are compared with similar data collected after implementing the improvement measures for the identical duration.</a:t>
            </a:r>
          </a:p>
          <a:p>
            <a:pPr marL="0" indent="0">
              <a:buNone/>
            </a:pPr>
            <a:r>
              <a:rPr lang="en-IN" dirty="0"/>
              <a:t> Such studies are called </a:t>
            </a:r>
            <a:r>
              <a:rPr lang="en-IN" b="1" dirty="0"/>
              <a:t>'before and after studies' in order to compare the reduction in accident rate</a:t>
            </a:r>
            <a:r>
              <a:rPr lang="en-IN" dirty="0"/>
              <a:t>, if any and the </a:t>
            </a:r>
            <a:r>
              <a:rPr lang="en-IN" b="1" dirty="0"/>
              <a:t>effectiveness of different preventive measures introduced</a:t>
            </a: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75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b="1" dirty="0"/>
              <a:t>Preventive measures of accidents ( Engineering measures , enforcement, education )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(d) Road lighting</a:t>
            </a:r>
          </a:p>
          <a:p>
            <a:r>
              <a:rPr lang="en-IN" dirty="0"/>
              <a:t>• </a:t>
            </a:r>
            <a:r>
              <a:rPr lang="en-IN" b="1" dirty="0"/>
              <a:t>Proper road lighting cap decrease the rate of accidents </a:t>
            </a:r>
            <a:r>
              <a:rPr lang="en-IN" dirty="0"/>
              <a:t>due to poor visibility during</a:t>
            </a:r>
          </a:p>
          <a:p>
            <a:r>
              <a:rPr lang="en-IN" dirty="0"/>
              <a:t>night.</a:t>
            </a:r>
          </a:p>
          <a:p>
            <a:r>
              <a:rPr lang="en-IN" dirty="0"/>
              <a:t>• </a:t>
            </a:r>
            <a:r>
              <a:rPr lang="en-IN" b="1" dirty="0"/>
              <a:t>Lighting is particularly desirable at intersections, bridge sites </a:t>
            </a:r>
            <a:r>
              <a:rPr lang="en-IN" dirty="0"/>
              <a:t>and at places were there</a:t>
            </a:r>
          </a:p>
          <a:p>
            <a:r>
              <a:rPr lang="en-IN" dirty="0"/>
              <a:t>are restrictions to traffic movements</a:t>
            </a:r>
          </a:p>
        </p:txBody>
      </p:sp>
    </p:spTree>
    <p:extLst>
      <p:ext uri="{BB962C8B-B14F-4D97-AF65-F5344CB8AC3E}">
        <p14:creationId xmlns:p14="http://schemas.microsoft.com/office/powerpoint/2010/main" val="359611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291" y="-228600"/>
            <a:ext cx="8229600" cy="1143000"/>
          </a:xfrm>
        </p:spPr>
        <p:txBody>
          <a:bodyPr>
            <a:noAutofit/>
          </a:bodyPr>
          <a:lstStyle/>
          <a:p>
            <a:r>
              <a:rPr lang="en-IN" b="1" dirty="0"/>
              <a:t>Enforcement measures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762000"/>
            <a:ext cx="8963891" cy="62484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2000" dirty="0"/>
              <a:t>The various measures of enforcement that may be useful to prevent accidents at </a:t>
            </a:r>
            <a:r>
              <a:rPr lang="en-IN" sz="2000" dirty="0" smtClean="0"/>
              <a:t>spots  prone </a:t>
            </a:r>
            <a:r>
              <a:rPr lang="en-IN" sz="2000" dirty="0"/>
              <a:t>to accidents are enumerated here. </a:t>
            </a:r>
            <a:endParaRPr lang="en-IN" sz="2000" dirty="0" smtClean="0"/>
          </a:p>
          <a:p>
            <a:pPr marL="0" indent="0" algn="just">
              <a:buNone/>
            </a:pPr>
            <a:r>
              <a:rPr lang="en-IN" sz="2000" b="1" dirty="0" smtClean="0"/>
              <a:t>The </a:t>
            </a:r>
            <a:r>
              <a:rPr lang="en-IN" sz="2000" b="1" dirty="0"/>
              <a:t>motor vehicle rules are revised from </a:t>
            </a:r>
            <a:r>
              <a:rPr lang="en-IN" sz="2000" b="1" dirty="0" smtClean="0"/>
              <a:t>time to </a:t>
            </a:r>
            <a:r>
              <a:rPr lang="en-IN" sz="2000" b="1" dirty="0"/>
              <a:t>time to make them more </a:t>
            </a:r>
            <a:r>
              <a:rPr lang="en-IN" sz="2000" dirty="0" smtClean="0"/>
              <a:t>comprehensive. </a:t>
            </a:r>
          </a:p>
          <a:p>
            <a:pPr marL="0" indent="0" algn="just">
              <a:buNone/>
            </a:pPr>
            <a:r>
              <a:rPr lang="en-IN" sz="2000" b="1" dirty="0" smtClean="0"/>
              <a:t>a</a:t>
            </a:r>
            <a:r>
              <a:rPr lang="en-IN" sz="2000" b="1" u="sng" dirty="0"/>
              <a:t>) Speed control</a:t>
            </a:r>
          </a:p>
          <a:p>
            <a:pPr marL="0" indent="0" algn="just">
              <a:buNone/>
            </a:pPr>
            <a:r>
              <a:rPr lang="en-IN" sz="2000" dirty="0"/>
              <a:t>The measures that can be taken to control the speed are by:</a:t>
            </a:r>
          </a:p>
          <a:p>
            <a:pPr marL="514350" indent="-514350" algn="just">
              <a:buAutoNum type="romanLcParenBoth"/>
            </a:pPr>
            <a:r>
              <a:rPr lang="en-IN" sz="2000" b="1" dirty="0" smtClean="0"/>
              <a:t>Installation </a:t>
            </a:r>
            <a:r>
              <a:rPr lang="en-IN" sz="2000" b="1" dirty="0"/>
              <a:t>of speed limit and warning signs </a:t>
            </a:r>
            <a:r>
              <a:rPr lang="en-IN" sz="2000" dirty="0"/>
              <a:t>at all critical locations of the </a:t>
            </a:r>
            <a:r>
              <a:rPr lang="en-IN" sz="2000" dirty="0" smtClean="0"/>
              <a:t>roads</a:t>
            </a:r>
          </a:p>
          <a:p>
            <a:pPr marL="514350" indent="-514350" algn="just">
              <a:buAutoNum type="romanLcParenBoth"/>
            </a:pPr>
            <a:endParaRPr lang="en-IN" sz="2000" dirty="0"/>
          </a:p>
          <a:p>
            <a:pPr marL="0" indent="0" algn="just">
              <a:buNone/>
            </a:pPr>
            <a:r>
              <a:rPr lang="en-IN" sz="2000" dirty="0"/>
              <a:t>(ii) </a:t>
            </a:r>
            <a:r>
              <a:rPr lang="en-IN" sz="2000" b="1" dirty="0"/>
              <a:t>Checking over speeding of vehicles by conducting surprise speed checks </a:t>
            </a:r>
            <a:r>
              <a:rPr lang="en-IN" sz="2000" dirty="0"/>
              <a:t>and </a:t>
            </a:r>
            <a:r>
              <a:rPr lang="en-IN" sz="2000" dirty="0" smtClean="0"/>
              <a:t>levying of </a:t>
            </a:r>
            <a:r>
              <a:rPr lang="en-IN" sz="2000" dirty="0"/>
              <a:t>fines and/or </a:t>
            </a:r>
            <a:r>
              <a:rPr lang="en-IN" sz="2000" b="1" dirty="0"/>
              <a:t>taking legal action on drivers who violate speed </a:t>
            </a:r>
            <a:r>
              <a:rPr lang="en-IN" sz="2000" b="1" dirty="0" smtClean="0"/>
              <a:t>limits</a:t>
            </a:r>
          </a:p>
          <a:p>
            <a:pPr marL="0" indent="0" algn="just">
              <a:buNone/>
            </a:pPr>
            <a:endParaRPr lang="en-IN" sz="2000" b="1" dirty="0"/>
          </a:p>
          <a:p>
            <a:pPr marL="0" indent="0" algn="just">
              <a:buNone/>
            </a:pPr>
            <a:r>
              <a:rPr lang="en-IN" sz="2000" dirty="0"/>
              <a:t>(iii) </a:t>
            </a:r>
            <a:r>
              <a:rPr lang="en-IN" sz="2000" b="1" dirty="0"/>
              <a:t>Installation of tachometers in all public transport vehicles to give record of </a:t>
            </a:r>
            <a:r>
              <a:rPr lang="en-IN" sz="2000" b="1" dirty="0" smtClean="0"/>
              <a:t>running speeds </a:t>
            </a:r>
            <a:r>
              <a:rPr lang="en-IN" sz="2000" dirty="0"/>
              <a:t>and the respective timings; this will help the drivers of these vehicles to </a:t>
            </a:r>
            <a:r>
              <a:rPr lang="en-IN" sz="2000" dirty="0" smtClean="0"/>
              <a:t>develop the </a:t>
            </a:r>
            <a:r>
              <a:rPr lang="en-IN" sz="2000" dirty="0"/>
              <a:t>correct speed habit</a:t>
            </a:r>
          </a:p>
          <a:p>
            <a:pPr marL="0" indent="0" algn="just">
              <a:buNone/>
            </a:pPr>
            <a:r>
              <a:rPr lang="en-IN" sz="2000" dirty="0"/>
              <a:t>(iv</a:t>
            </a:r>
            <a:r>
              <a:rPr lang="en-IN" sz="2000" b="1" dirty="0"/>
              <a:t>) Introduction of 'speed breakers' for control of vehicular speeds </a:t>
            </a:r>
            <a:r>
              <a:rPr lang="en-IN" sz="2000" dirty="0"/>
              <a:t>at </a:t>
            </a:r>
            <a:r>
              <a:rPr lang="en-IN" sz="2000" b="1" dirty="0"/>
              <a:t>the intersection </a:t>
            </a:r>
            <a:r>
              <a:rPr lang="en-IN" sz="2000" b="1" dirty="0" smtClean="0"/>
              <a:t>of minor </a:t>
            </a:r>
            <a:r>
              <a:rPr lang="en-IN" sz="2000" b="1" dirty="0"/>
              <a:t>roads with major </a:t>
            </a:r>
            <a:r>
              <a:rPr lang="en-IN" sz="2000" dirty="0"/>
              <a:t>roads; </a:t>
            </a:r>
            <a:r>
              <a:rPr lang="en-IN" sz="2000" b="1" dirty="0"/>
              <a:t>such speed humps may also be installed at </a:t>
            </a:r>
            <a:r>
              <a:rPr lang="en-IN" sz="2000" b="1" dirty="0" smtClean="0"/>
              <a:t>identified locations </a:t>
            </a:r>
            <a:r>
              <a:rPr lang="en-IN" sz="2000" dirty="0"/>
              <a:t>of local streets of residential areas, educational campuses, hospital area, </a:t>
            </a:r>
            <a:r>
              <a:rPr lang="en-IN" sz="2000" dirty="0" smtClean="0"/>
              <a:t>market area</a:t>
            </a:r>
            <a:r>
              <a:rPr lang="en-IN" sz="2000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85548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304800"/>
            <a:ext cx="8229600" cy="1143000"/>
          </a:xfrm>
        </p:spPr>
        <p:txBody>
          <a:bodyPr>
            <a:noAutofit/>
          </a:bodyPr>
          <a:lstStyle/>
          <a:p>
            <a:r>
              <a:rPr lang="en-IN" b="1" dirty="0"/>
              <a:t>Enforcement measures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067800" cy="4525963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These </a:t>
            </a:r>
            <a:r>
              <a:rPr lang="en-IN" b="1" dirty="0"/>
              <a:t>speed breakers should be designed and located </a:t>
            </a:r>
            <a:r>
              <a:rPr lang="en-IN" dirty="0"/>
              <a:t>as per the </a:t>
            </a:r>
            <a:r>
              <a:rPr lang="en-IN" b="1" dirty="0"/>
              <a:t>IRC Guidelines.</a:t>
            </a:r>
          </a:p>
          <a:p>
            <a:r>
              <a:rPr lang="en-IN" dirty="0" smtClean="0"/>
              <a:t> </a:t>
            </a:r>
            <a:r>
              <a:rPr lang="en-IN" dirty="0"/>
              <a:t>The </a:t>
            </a:r>
            <a:r>
              <a:rPr lang="en-IN" b="1" dirty="0"/>
              <a:t>speed breaker humps should be provided </a:t>
            </a:r>
            <a:r>
              <a:rPr lang="en-IN" dirty="0"/>
              <a:t>across the </a:t>
            </a:r>
            <a:r>
              <a:rPr lang="en-IN" b="1" dirty="0"/>
              <a:t>full width of the roadway</a:t>
            </a:r>
          </a:p>
          <a:p>
            <a:r>
              <a:rPr lang="en-IN" dirty="0" smtClean="0"/>
              <a:t>•They </a:t>
            </a:r>
            <a:r>
              <a:rPr lang="en-IN" dirty="0"/>
              <a:t>are </a:t>
            </a:r>
            <a:r>
              <a:rPr lang="en-IN" b="1" dirty="0"/>
              <a:t>formed along the roadway by providing a raised </a:t>
            </a:r>
            <a:r>
              <a:rPr lang="en-IN" dirty="0"/>
              <a:t>platform of </a:t>
            </a:r>
            <a:r>
              <a:rPr lang="en-IN" b="1" dirty="0"/>
              <a:t>height 100 </a:t>
            </a:r>
            <a:r>
              <a:rPr lang="en-IN" b="1" dirty="0" smtClean="0"/>
              <a:t>mm and </a:t>
            </a:r>
            <a:r>
              <a:rPr lang="en-IN" b="1" dirty="0"/>
              <a:t>length 2.0 m with ramps of length 1.5 m on either end of the platform;</a:t>
            </a:r>
          </a:p>
          <a:p>
            <a:r>
              <a:rPr lang="en-IN" dirty="0" smtClean="0"/>
              <a:t>•The </a:t>
            </a:r>
            <a:r>
              <a:rPr lang="en-IN" b="1" dirty="0"/>
              <a:t>intersection of edges of the raised platform and the ramps are rounded </a:t>
            </a:r>
            <a:r>
              <a:rPr lang="en-IN" dirty="0"/>
              <a:t>off by </a:t>
            </a:r>
            <a:r>
              <a:rPr lang="en-IN" dirty="0" smtClean="0"/>
              <a:t>a </a:t>
            </a:r>
            <a:r>
              <a:rPr lang="en-IN" b="1" dirty="0" smtClean="0"/>
              <a:t>curve </a:t>
            </a:r>
            <a:r>
              <a:rPr lang="en-IN" b="1" dirty="0"/>
              <a:t>of radius 17 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113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229600" cy="1143000"/>
          </a:xfrm>
        </p:spPr>
        <p:txBody>
          <a:bodyPr>
            <a:noAutofit/>
          </a:bodyPr>
          <a:lstStyle/>
          <a:p>
            <a:r>
              <a:rPr lang="en-IN" b="1" dirty="0"/>
              <a:t>Enforcement measures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458200" cy="6019800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IN" b="1" dirty="0"/>
              <a:t>(b) Traffic control devices</a:t>
            </a:r>
          </a:p>
          <a:p>
            <a:pPr algn="just"/>
            <a:r>
              <a:rPr lang="en-IN" dirty="0" smtClean="0"/>
              <a:t> </a:t>
            </a:r>
            <a:r>
              <a:rPr lang="en-IN" b="1" dirty="0"/>
              <a:t>Existing signals may be re-designed or new signals introduced </a:t>
            </a:r>
            <a:r>
              <a:rPr lang="en-IN" dirty="0"/>
              <a:t>if necessary at </a:t>
            </a:r>
            <a:r>
              <a:rPr lang="en-IN" dirty="0" smtClean="0"/>
              <a:t>un-controlled intersections</a:t>
            </a:r>
            <a:r>
              <a:rPr lang="en-IN" dirty="0"/>
              <a:t>.</a:t>
            </a:r>
          </a:p>
          <a:p>
            <a:pPr algn="just"/>
            <a:r>
              <a:rPr lang="en-IN" dirty="0" smtClean="0"/>
              <a:t>Similarly </a:t>
            </a:r>
            <a:r>
              <a:rPr lang="en-IN" b="1" dirty="0"/>
              <a:t>proper traffic control device like speed limit signs, warning signs, markings </a:t>
            </a:r>
            <a:r>
              <a:rPr lang="en-IN" b="1" dirty="0" smtClean="0"/>
              <a:t>or channelizing </a:t>
            </a:r>
            <a:r>
              <a:rPr lang="en-IN" b="1" dirty="0"/>
              <a:t>islands </a:t>
            </a:r>
            <a:r>
              <a:rPr lang="en-IN" dirty="0"/>
              <a:t>may be </a:t>
            </a:r>
            <a:r>
              <a:rPr lang="en-IN" b="1" dirty="0"/>
              <a:t>installed wherever found necessary</a:t>
            </a:r>
          </a:p>
          <a:p>
            <a:pPr marL="0" indent="0" algn="just">
              <a:buNone/>
            </a:pPr>
            <a:endParaRPr lang="en-IN" b="1" dirty="0" smtClean="0"/>
          </a:p>
          <a:p>
            <a:pPr marL="0" indent="0" algn="just">
              <a:buNone/>
            </a:pPr>
            <a:r>
              <a:rPr lang="en-IN" b="1" dirty="0" smtClean="0"/>
              <a:t>(</a:t>
            </a:r>
            <a:r>
              <a:rPr lang="en-IN" b="1" dirty="0"/>
              <a:t>c) Training and supervision</a:t>
            </a:r>
          </a:p>
          <a:p>
            <a:pPr algn="just"/>
            <a:r>
              <a:rPr lang="en-IN" dirty="0" smtClean="0"/>
              <a:t>The </a:t>
            </a:r>
            <a:r>
              <a:rPr lang="en-IN" b="1" dirty="0"/>
              <a:t>transport authorities should be strict investigating and issuing license to drivers </a:t>
            </a:r>
            <a:r>
              <a:rPr lang="en-IN" dirty="0" smtClean="0"/>
              <a:t>of public </a:t>
            </a:r>
            <a:r>
              <a:rPr lang="en-IN" dirty="0"/>
              <a:t>service vehicles and taxis.</a:t>
            </a:r>
          </a:p>
          <a:p>
            <a:pPr algn="just"/>
            <a:r>
              <a:rPr lang="en-IN" dirty="0" smtClean="0"/>
              <a:t>Even </a:t>
            </a:r>
            <a:r>
              <a:rPr lang="en-IN" dirty="0"/>
              <a:t>the </a:t>
            </a:r>
            <a:r>
              <a:rPr lang="en-IN" b="1" dirty="0"/>
              <a:t>drivers who have passed the requisite: tests should be kept under </a:t>
            </a:r>
            <a:r>
              <a:rPr lang="en-IN" b="1" dirty="0" smtClean="0"/>
              <a:t>proper supervision </a:t>
            </a:r>
            <a:r>
              <a:rPr lang="en-IN" b="1" dirty="0"/>
              <a:t>and be trained </a:t>
            </a:r>
            <a:r>
              <a:rPr lang="en-IN" dirty="0"/>
              <a:t>in proper defensive driving.</a:t>
            </a:r>
          </a:p>
          <a:p>
            <a:pPr algn="just"/>
            <a:r>
              <a:rPr lang="en-IN" b="1" dirty="0" smtClean="0"/>
              <a:t>Driving </a:t>
            </a:r>
            <a:r>
              <a:rPr lang="en-IN" b="1" dirty="0"/>
              <a:t>license of the driver may be renewed after specified period</a:t>
            </a:r>
            <a:r>
              <a:rPr lang="en-IN" dirty="0"/>
              <a:t>, only after </a:t>
            </a:r>
            <a:r>
              <a:rPr lang="en-IN" dirty="0" smtClean="0"/>
              <a:t>conducting same </a:t>
            </a:r>
            <a:r>
              <a:rPr lang="en-IN" dirty="0"/>
              <a:t>tests to check whether the driver continues to be fit in all respects</a:t>
            </a:r>
          </a:p>
        </p:txBody>
      </p:sp>
    </p:spTree>
    <p:extLst>
      <p:ext uri="{BB962C8B-B14F-4D97-AF65-F5344CB8AC3E}">
        <p14:creationId xmlns:p14="http://schemas.microsoft.com/office/powerpoint/2010/main" val="244342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Parking Space Requirements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1923474"/>
            <a:ext cx="7543800" cy="4267200"/>
          </a:xfrm>
        </p:spPr>
        <p:txBody>
          <a:bodyPr/>
          <a:lstStyle/>
          <a:p>
            <a:pPr marL="0" indent="0" algn="ctr">
              <a:buNone/>
            </a:pPr>
            <a:r>
              <a:rPr lang="en-IN" sz="3200" b="1" dirty="0">
                <a:latin typeface="Calibri" panose="020F0502020204030204" pitchFamily="34" charset="0"/>
                <a:cs typeface="Calibri" panose="020F0502020204030204" pitchFamily="34" charset="0"/>
              </a:rPr>
              <a:t>Tentative Recommendations on the provision of parking Spaces for Urban Areas, Special Publication 12, IRC New Delhi, 1973.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490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04800"/>
            <a:ext cx="8229600" cy="1143000"/>
          </a:xfrm>
        </p:spPr>
        <p:txBody>
          <a:bodyPr>
            <a:noAutofit/>
          </a:bodyPr>
          <a:lstStyle/>
          <a:p>
            <a:r>
              <a:rPr lang="en-IN" b="1" dirty="0"/>
              <a:t>Enforcement measures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800"/>
            <a:ext cx="8839200" cy="6248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b="1" dirty="0"/>
              <a:t>d) Medical check:</a:t>
            </a:r>
          </a:p>
          <a:p>
            <a:r>
              <a:rPr lang="en-IN" b="1" dirty="0" smtClean="0"/>
              <a:t>The </a:t>
            </a:r>
            <a:r>
              <a:rPr lang="en-IN" b="1" dirty="0"/>
              <a:t>drivers should be tested for vision, glare recovery time and reaction time </a:t>
            </a:r>
            <a:r>
              <a:rPr lang="en-IN" dirty="0"/>
              <a:t>at </a:t>
            </a:r>
            <a:r>
              <a:rPr lang="en-IN" dirty="0" smtClean="0"/>
              <a:t>prescribed intervals</a:t>
            </a:r>
            <a:r>
              <a:rPr lang="en-IN" dirty="0"/>
              <a:t>, say once in three years</a:t>
            </a:r>
          </a:p>
          <a:p>
            <a:pPr marL="0" indent="0">
              <a:buNone/>
            </a:pPr>
            <a:endParaRPr lang="en-IN" b="1" dirty="0" smtClean="0"/>
          </a:p>
          <a:p>
            <a:pPr marL="0" indent="0">
              <a:buNone/>
            </a:pPr>
            <a:r>
              <a:rPr lang="en-IN" b="1" dirty="0" smtClean="0"/>
              <a:t>(</a:t>
            </a:r>
            <a:r>
              <a:rPr lang="en-IN" b="1" dirty="0"/>
              <a:t>e) Special precautions for commercial vehicles:</a:t>
            </a:r>
          </a:p>
          <a:p>
            <a:r>
              <a:rPr lang="en-IN" dirty="0" smtClean="0"/>
              <a:t>It </a:t>
            </a:r>
            <a:r>
              <a:rPr lang="en-IN" dirty="0"/>
              <a:t>may </a:t>
            </a:r>
            <a:r>
              <a:rPr lang="en-IN" b="1" dirty="0"/>
              <a:t>be insisted on having a conductor or attendant to help and give proper direction </a:t>
            </a:r>
            <a:r>
              <a:rPr lang="en-IN" dirty="0" smtClean="0"/>
              <a:t>to drivers </a:t>
            </a:r>
            <a:r>
              <a:rPr lang="en-IN" dirty="0"/>
              <a:t>of heavy commercial vehicles and buses ' .</a:t>
            </a:r>
          </a:p>
          <a:p>
            <a:pPr marL="0" indent="0">
              <a:buNone/>
            </a:pPr>
            <a:endParaRPr lang="en-IN" b="1" dirty="0" smtClean="0"/>
          </a:p>
          <a:p>
            <a:pPr marL="0" indent="0">
              <a:buNone/>
            </a:pPr>
            <a:r>
              <a:rPr lang="en-IN" b="1" dirty="0" smtClean="0"/>
              <a:t>(</a:t>
            </a:r>
            <a:r>
              <a:rPr lang="en-IN" b="1" dirty="0"/>
              <a:t>f) Observance of law and regulation:</a:t>
            </a:r>
          </a:p>
          <a:p>
            <a:r>
              <a:rPr lang="en-IN" b="1" dirty="0" smtClean="0"/>
              <a:t>Traffic </a:t>
            </a:r>
            <a:r>
              <a:rPr lang="en-IN" b="1" dirty="0"/>
              <a:t>or transport authorities should send study groups of trained persons, assisted </a:t>
            </a:r>
            <a:r>
              <a:rPr lang="en-IN" b="1" dirty="0" smtClean="0"/>
              <a:t>by police </a:t>
            </a:r>
            <a:r>
              <a:rPr lang="en-IN" dirty="0"/>
              <a:t>to </a:t>
            </a:r>
            <a:r>
              <a:rPr lang="en-IN" b="1" dirty="0"/>
              <a:t>different locations to check whether the traffic regulations are being followed </a:t>
            </a:r>
            <a:r>
              <a:rPr lang="en-IN" b="1" dirty="0" smtClean="0"/>
              <a:t>by the </a:t>
            </a:r>
            <a:r>
              <a:rPr lang="en-IN" b="1" dirty="0"/>
              <a:t>road users </a:t>
            </a:r>
            <a:r>
              <a:rPr lang="en-IN" dirty="0"/>
              <a:t>and also to enforce the essential regulations.</a:t>
            </a:r>
          </a:p>
          <a:p>
            <a:r>
              <a:rPr lang="en-IN" dirty="0" smtClean="0"/>
              <a:t>The </a:t>
            </a:r>
            <a:r>
              <a:rPr lang="en-IN" b="1" dirty="0"/>
              <a:t>study group can provide useful data for deciding </a:t>
            </a:r>
            <a:r>
              <a:rPr lang="en-IN" dirty="0"/>
              <a:t>about the </a:t>
            </a:r>
            <a:r>
              <a:rPr lang="en-IN" b="1" dirty="0"/>
              <a:t>necessity of revision </a:t>
            </a:r>
            <a:r>
              <a:rPr lang="en-IN" b="1" dirty="0" smtClean="0"/>
              <a:t>of certain </a:t>
            </a:r>
            <a:r>
              <a:rPr lang="en-IN" b="1" dirty="0"/>
              <a:t>traffic regulations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295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381000"/>
            <a:ext cx="8229600" cy="1143000"/>
          </a:xfrm>
        </p:spPr>
        <p:txBody>
          <a:bodyPr>
            <a:noAutofit/>
          </a:bodyPr>
          <a:lstStyle/>
          <a:p>
            <a:r>
              <a:rPr lang="en-IN" b="1" dirty="0"/>
              <a:t>Educational measures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991600" cy="6477000"/>
          </a:xfrm>
        </p:spPr>
        <p:txBody>
          <a:bodyPr>
            <a:normAutofit/>
          </a:bodyPr>
          <a:lstStyle/>
          <a:p>
            <a:pPr marL="514350" indent="-514350">
              <a:buAutoNum type="alphaLcParenR"/>
            </a:pPr>
            <a:r>
              <a:rPr lang="en-IN" b="1" dirty="0" smtClean="0"/>
              <a:t>Education </a:t>
            </a:r>
            <a:r>
              <a:rPr lang="en-IN" b="1" dirty="0"/>
              <a:t>of road </a:t>
            </a:r>
            <a:r>
              <a:rPr lang="en-IN" b="1" dirty="0" smtClean="0"/>
              <a:t>users</a:t>
            </a:r>
          </a:p>
          <a:p>
            <a:pPr marL="0" indent="0">
              <a:buNone/>
            </a:pPr>
            <a:r>
              <a:rPr lang="en-IN" dirty="0" smtClean="0"/>
              <a:t>• </a:t>
            </a:r>
            <a:r>
              <a:rPr lang="en-IN" b="1" dirty="0"/>
              <a:t>The passengers and pedestrians should be taught </a:t>
            </a:r>
            <a:r>
              <a:rPr lang="en-IN" dirty="0"/>
              <a:t>the </a:t>
            </a:r>
            <a:r>
              <a:rPr lang="en-IN" b="1" dirty="0"/>
              <a:t>rules of the road, correct </a:t>
            </a:r>
            <a:r>
              <a:rPr lang="en-IN" b="1" dirty="0" smtClean="0"/>
              <a:t>manner of </a:t>
            </a:r>
            <a:r>
              <a:rPr lang="en-IN" b="1" dirty="0"/>
              <a:t>crossing etc</a:t>
            </a:r>
            <a:r>
              <a:rPr lang="en-IN" dirty="0"/>
              <a:t>.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IN" b="1" dirty="0"/>
              <a:t>This may be possible by introducing necessary instruction </a:t>
            </a:r>
            <a:r>
              <a:rPr lang="en-IN" dirty="0"/>
              <a:t>in the </a:t>
            </a:r>
            <a:r>
              <a:rPr lang="en-IN" b="1" dirty="0"/>
              <a:t>schools for </a:t>
            </a:r>
            <a:r>
              <a:rPr lang="en-IN" b="1" dirty="0" smtClean="0"/>
              <a:t>the children</a:t>
            </a:r>
            <a:r>
              <a:rPr lang="en-IN" b="1" dirty="0"/>
              <a:t>.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IN" b="1" dirty="0"/>
              <a:t>Posters exhibiting the serious results due to carelessness </a:t>
            </a:r>
            <a:r>
              <a:rPr lang="en-IN" dirty="0"/>
              <a:t>of road users may also </a:t>
            </a:r>
            <a:r>
              <a:rPr lang="en-IN" dirty="0" smtClean="0"/>
              <a:t>be useful</a:t>
            </a:r>
            <a:r>
              <a:rPr lang="en-IN" dirty="0"/>
              <a:t>.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IN" b="1" dirty="0"/>
              <a:t>The Indian Roads Congress has published </a:t>
            </a:r>
            <a:r>
              <a:rPr lang="en-IN" dirty="0"/>
              <a:t>Highway Safety Co &amp; and the </a:t>
            </a:r>
            <a:r>
              <a:rPr lang="en-IN" b="1" dirty="0"/>
              <a:t>documents </a:t>
            </a:r>
            <a:r>
              <a:rPr lang="en-IN" dirty="0" smtClean="0"/>
              <a:t>on Road </a:t>
            </a:r>
            <a:r>
              <a:rPr lang="en-IN" dirty="0"/>
              <a:t>Safety for school </a:t>
            </a:r>
            <a:r>
              <a:rPr lang="en-IN" b="1" dirty="0"/>
              <a:t>children and Instruction Manual on Road Safety Education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778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4" y="-228600"/>
            <a:ext cx="8229600" cy="1143000"/>
          </a:xfrm>
        </p:spPr>
        <p:txBody>
          <a:bodyPr>
            <a:noAutofit/>
          </a:bodyPr>
          <a:lstStyle/>
          <a:p>
            <a:r>
              <a:rPr lang="en-IN" b="1" dirty="0"/>
              <a:t>Educational measures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8763000" cy="5791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/>
              <a:t>(b) Safety drive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IN" b="1" dirty="0"/>
              <a:t>Organizing 'traffic safety week' when the road users </a:t>
            </a:r>
            <a:r>
              <a:rPr lang="en-IN" dirty="0"/>
              <a:t>are properly directed by the help </a:t>
            </a:r>
            <a:r>
              <a:rPr lang="en-IN" dirty="0" smtClean="0"/>
              <a:t>of traffic </a:t>
            </a:r>
            <a:r>
              <a:rPr lang="en-IN" dirty="0"/>
              <a:t>police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IN" b="1" dirty="0"/>
              <a:t>Roads users should be impressed on what should and what should not be done</a:t>
            </a:r>
            <a:r>
              <a:rPr lang="en-IN" dirty="0"/>
              <a:t>, </a:t>
            </a:r>
            <a:r>
              <a:rPr lang="en-IN" dirty="0" smtClean="0"/>
              <a:t>with the</a:t>
            </a:r>
            <a:r>
              <a:rPr lang="en-IN" dirty="0"/>
              <a:t>, </a:t>
            </a:r>
            <a:r>
              <a:rPr lang="en-IN" b="1" dirty="0"/>
              <a:t>help of films and documentaries.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IN" b="1" dirty="0"/>
              <a:t>Training courses may be conducted </a:t>
            </a:r>
            <a:r>
              <a:rPr lang="en-IN" dirty="0"/>
              <a:t>for drivers.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IN" b="1" dirty="0"/>
              <a:t>Various institutions/organizations/departments </a:t>
            </a:r>
            <a:r>
              <a:rPr lang="en-IN" dirty="0"/>
              <a:t>have been organizing </a:t>
            </a:r>
            <a:r>
              <a:rPr lang="en-IN" b="1" dirty="0"/>
              <a:t>Highway </a:t>
            </a:r>
            <a:r>
              <a:rPr lang="en-IN" b="1" dirty="0" smtClean="0"/>
              <a:t>Safety Workshops </a:t>
            </a:r>
            <a:r>
              <a:rPr lang="en-IN" b="1" dirty="0"/>
              <a:t>in different regions </a:t>
            </a:r>
            <a:r>
              <a:rPr lang="en-IN" dirty="0"/>
              <a:t>of the country</a:t>
            </a:r>
          </a:p>
        </p:txBody>
      </p:sp>
    </p:spTree>
    <p:extLst>
      <p:ext uri="{BB962C8B-B14F-4D97-AF65-F5344CB8AC3E}">
        <p14:creationId xmlns:p14="http://schemas.microsoft.com/office/powerpoint/2010/main" val="65826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C:\Users\User\Desktop\Accident Statistics\unit 5\causes 1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3998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82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7772400" cy="5172179"/>
          </a:xfrm>
        </p:spPr>
      </p:pic>
    </p:spTree>
    <p:extLst>
      <p:ext uri="{BB962C8B-B14F-4D97-AF65-F5344CB8AC3E}">
        <p14:creationId xmlns:p14="http://schemas.microsoft.com/office/powerpoint/2010/main" val="197590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6800"/>
            <a:ext cx="7696200" cy="5130800"/>
          </a:xfrm>
        </p:spPr>
      </p:pic>
    </p:spTree>
    <p:extLst>
      <p:ext uri="{BB962C8B-B14F-4D97-AF65-F5344CB8AC3E}">
        <p14:creationId xmlns:p14="http://schemas.microsoft.com/office/powerpoint/2010/main" val="60438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00200"/>
            <a:ext cx="6629400" cy="4079631"/>
          </a:xfrm>
        </p:spPr>
      </p:pic>
    </p:spTree>
    <p:extLst>
      <p:ext uri="{BB962C8B-B14F-4D97-AF65-F5344CB8AC3E}">
        <p14:creationId xmlns:p14="http://schemas.microsoft.com/office/powerpoint/2010/main" val="33094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143000"/>
            <a:ext cx="5867400" cy="4845950"/>
          </a:xfrm>
        </p:spPr>
      </p:pic>
    </p:spTree>
    <p:extLst>
      <p:ext uri="{BB962C8B-B14F-4D97-AF65-F5344CB8AC3E}">
        <p14:creationId xmlns:p14="http://schemas.microsoft.com/office/powerpoint/2010/main" val="22547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7799"/>
            <a:ext cx="7010400" cy="4665103"/>
          </a:xfrm>
        </p:spPr>
      </p:pic>
    </p:spTree>
    <p:extLst>
      <p:ext uri="{BB962C8B-B14F-4D97-AF65-F5344CB8AC3E}">
        <p14:creationId xmlns:p14="http://schemas.microsoft.com/office/powerpoint/2010/main" val="17627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7800"/>
            <a:ext cx="7010400" cy="4369158"/>
          </a:xfrm>
        </p:spPr>
      </p:pic>
    </p:spTree>
    <p:extLst>
      <p:ext uri="{BB962C8B-B14F-4D97-AF65-F5344CB8AC3E}">
        <p14:creationId xmlns:p14="http://schemas.microsoft.com/office/powerpoint/2010/main" val="388671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836" y="0"/>
            <a:ext cx="8894618" cy="66491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Parking statistics 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630274"/>
            <a:ext cx="7917873" cy="4208318"/>
          </a:xfrm>
        </p:spPr>
        <p:txBody>
          <a:bodyPr>
            <a:normAutofit/>
          </a:bodyPr>
          <a:lstStyle/>
          <a:p>
            <a:endParaRPr lang="en-IN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Parking accumulation 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Parking volume 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Parking load 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parking duration 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Parking turnover 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Parking index </a:t>
            </a:r>
          </a:p>
        </p:txBody>
      </p:sp>
    </p:spTree>
    <p:extLst>
      <p:ext uri="{BB962C8B-B14F-4D97-AF65-F5344CB8AC3E}">
        <p14:creationId xmlns:p14="http://schemas.microsoft.com/office/powerpoint/2010/main" val="31680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143000"/>
            <a:ext cx="6400800" cy="4531766"/>
          </a:xfrm>
        </p:spPr>
      </p:pic>
    </p:spTree>
    <p:extLst>
      <p:ext uri="{BB962C8B-B14F-4D97-AF65-F5344CB8AC3E}">
        <p14:creationId xmlns:p14="http://schemas.microsoft.com/office/powerpoint/2010/main" val="6082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800"/>
            <a:ext cx="7075714" cy="3962400"/>
          </a:xfrm>
        </p:spPr>
      </p:pic>
    </p:spTree>
    <p:extLst>
      <p:ext uri="{BB962C8B-B14F-4D97-AF65-F5344CB8AC3E}">
        <p14:creationId xmlns:p14="http://schemas.microsoft.com/office/powerpoint/2010/main" val="372878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43000"/>
            <a:ext cx="7010400" cy="4547966"/>
          </a:xfrm>
        </p:spPr>
      </p:pic>
    </p:spTree>
    <p:extLst>
      <p:ext uri="{BB962C8B-B14F-4D97-AF65-F5344CB8AC3E}">
        <p14:creationId xmlns:p14="http://schemas.microsoft.com/office/powerpoint/2010/main" val="179112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7800"/>
            <a:ext cx="6867126" cy="3810000"/>
          </a:xfrm>
        </p:spPr>
      </p:pic>
    </p:spTree>
    <p:extLst>
      <p:ext uri="{BB962C8B-B14F-4D97-AF65-F5344CB8AC3E}">
        <p14:creationId xmlns:p14="http://schemas.microsoft.com/office/powerpoint/2010/main" val="380912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 descr="C:\Users\User\Desktop\Accident Statistics\unit 5\causes 1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3999"/>
            <a:ext cx="6248400" cy="468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9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-228600"/>
            <a:ext cx="9220200" cy="1143000"/>
          </a:xfrm>
        </p:spPr>
        <p:txBody>
          <a:bodyPr>
            <a:noAutofit/>
          </a:bodyPr>
          <a:lstStyle/>
          <a:p>
            <a:r>
              <a:rPr lang="en-IN" b="1" dirty="0" smtClean="0"/>
              <a:t>Analysis of Individual traffic accidents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8763000" cy="579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 smtClean="0"/>
              <a:t>Typical modes of vehicular accidents include:</a:t>
            </a:r>
          </a:p>
          <a:p>
            <a:pPr marL="514350" indent="-514350">
              <a:buAutoNum type="arabicParenR"/>
            </a:pPr>
            <a:r>
              <a:rPr lang="en-US" b="1" dirty="0" smtClean="0"/>
              <a:t>Moving Vehicle collides with parked Vehicle</a:t>
            </a:r>
          </a:p>
          <a:p>
            <a:pPr marL="514350" indent="-514350">
              <a:buAutoNum type="arabicParenR"/>
            </a:pPr>
            <a:r>
              <a:rPr lang="en-US" b="1" dirty="0" smtClean="0"/>
              <a:t>Two vehicles approaching from different directions collide at an intersection</a:t>
            </a:r>
          </a:p>
          <a:p>
            <a:pPr marL="514350" indent="-514350">
              <a:buAutoNum type="arabicParenR"/>
            </a:pPr>
            <a:r>
              <a:rPr lang="en-US" b="1" dirty="0" smtClean="0"/>
              <a:t>Head-on collisions of two vehicles approaching from opposite directions</a:t>
            </a:r>
          </a:p>
          <a:p>
            <a:pPr marL="514350" indent="-514350">
              <a:buAutoNum type="arabicParenR"/>
            </a:pPr>
            <a:r>
              <a:rPr lang="en-US" b="1" dirty="0" smtClean="0"/>
              <a:t>A moving vehicle collides with a stationary object like electric pole.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23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-228600"/>
            <a:ext cx="9220200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Moving Vehicle collides with parked Vehicle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8763000" cy="579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 smtClean="0"/>
              <a:t>Typical modes of vehicular accidents include:</a:t>
            </a:r>
          </a:p>
          <a:p>
            <a:pPr marL="514350" indent="-514350">
              <a:buAutoNum type="arabicParenR"/>
            </a:pPr>
            <a:r>
              <a:rPr lang="en-US" b="1" dirty="0" smtClean="0"/>
              <a:t>Moving Vehicle collides with parked Vehicle</a:t>
            </a:r>
          </a:p>
          <a:p>
            <a:pPr marL="514350" indent="-514350">
              <a:buAutoNum type="arabicParenR"/>
            </a:pPr>
            <a:r>
              <a:rPr lang="en-US" b="1" dirty="0" smtClean="0"/>
              <a:t>Two vehicles approaching from different directions collide at an intersection</a:t>
            </a:r>
          </a:p>
          <a:p>
            <a:pPr marL="514350" indent="-514350">
              <a:buAutoNum type="arabicParenR"/>
            </a:pPr>
            <a:r>
              <a:rPr lang="en-US" b="1" dirty="0" smtClean="0"/>
              <a:t>Head-on collisions of two vehicles approaching from opposite directions</a:t>
            </a:r>
          </a:p>
          <a:p>
            <a:pPr marL="514350" indent="-514350">
              <a:buAutoNum type="arabicParenR"/>
            </a:pPr>
            <a:r>
              <a:rPr lang="en-US" b="1" dirty="0" smtClean="0"/>
              <a:t>A moving vehicle collides with a stationary object like electric pole.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882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6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-228600"/>
            <a:ext cx="9220200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Moving Vehicle collides with parked Vehicle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84" y="928255"/>
            <a:ext cx="8474231" cy="46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2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" y="228600"/>
            <a:ext cx="9220200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Two Vehicles approaching from right angles collide</a:t>
            </a:r>
            <a:endParaRPr 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19201"/>
            <a:ext cx="6858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" y="34636"/>
            <a:ext cx="9067800" cy="4208318"/>
          </a:xfrm>
        </p:spPr>
        <p:txBody>
          <a:bodyPr>
            <a:normAutofit/>
          </a:bodyPr>
          <a:lstStyle/>
          <a:p>
            <a:pPr algn="just"/>
            <a:r>
              <a:rPr lang="en-IN" b="1" dirty="0">
                <a:solidFill>
                  <a:schemeClr val="tx1"/>
                </a:solidFill>
              </a:rPr>
              <a:t>Parking accumulation</a:t>
            </a:r>
            <a:r>
              <a:rPr lang="en-IN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It is defined as </a:t>
            </a:r>
            <a:r>
              <a:rPr lang="en-IN" dirty="0" smtClean="0">
                <a:solidFill>
                  <a:srgbClr val="FF0000"/>
                </a:solidFill>
              </a:rPr>
              <a:t>number </a:t>
            </a:r>
            <a:r>
              <a:rPr lang="en-IN" dirty="0">
                <a:solidFill>
                  <a:srgbClr val="FF0000"/>
                </a:solidFill>
              </a:rPr>
              <a:t>of vehicles </a:t>
            </a:r>
            <a:r>
              <a:rPr lang="en-IN" dirty="0">
                <a:solidFill>
                  <a:schemeClr val="tx1"/>
                </a:solidFill>
              </a:rPr>
              <a:t>parked at a given the </a:t>
            </a:r>
            <a:r>
              <a:rPr lang="en-IN" u="sng" dirty="0">
                <a:solidFill>
                  <a:schemeClr val="tx1"/>
                </a:solidFill>
              </a:rPr>
              <a:t>instant of time</a:t>
            </a:r>
            <a:r>
              <a:rPr lang="en-IN" dirty="0">
                <a:solidFill>
                  <a:schemeClr val="tx1"/>
                </a:solidFill>
              </a:rPr>
              <a:t>.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Normally this is expressed by </a:t>
            </a:r>
            <a:r>
              <a:rPr lang="en-IN" dirty="0">
                <a:solidFill>
                  <a:srgbClr val="FF0000"/>
                </a:solidFill>
              </a:rPr>
              <a:t>accumulation curve</a:t>
            </a:r>
            <a:r>
              <a:rPr lang="en-IN" dirty="0">
                <a:solidFill>
                  <a:schemeClr val="tx1"/>
                </a:solidFill>
              </a:rPr>
              <a:t>. 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Accumulation curve is the graph obtained by plotting the </a:t>
            </a:r>
            <a:r>
              <a:rPr lang="en-IN" dirty="0">
                <a:solidFill>
                  <a:srgbClr val="FF0000"/>
                </a:solidFill>
              </a:rPr>
              <a:t>number of bays occupied with respect to time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3352800"/>
            <a:ext cx="6629400" cy="328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2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45774" y="-841665"/>
            <a:ext cx="1156855" cy="33528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37528" y="1257528"/>
            <a:ext cx="536389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4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3513</TotalTime>
  <Words>3648</Words>
  <Application>Microsoft Office PowerPoint</Application>
  <PresentationFormat>On-screen Show (4:3)</PresentationFormat>
  <Paragraphs>401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 DARLING</vt:lpstr>
      <vt:lpstr>Arial</vt:lpstr>
      <vt:lpstr>Calibri</vt:lpstr>
      <vt:lpstr>Times New Roman</vt:lpstr>
      <vt:lpstr>Wingdings</vt:lpstr>
      <vt:lpstr>Office Theme</vt:lpstr>
      <vt:lpstr>Parking and Accident Analysis</vt:lpstr>
      <vt:lpstr>Syllabus</vt:lpstr>
      <vt:lpstr>Parking </vt:lpstr>
      <vt:lpstr>Parking statistics </vt:lpstr>
      <vt:lpstr>Need  for Parking </vt:lpstr>
      <vt:lpstr>Ill effects of Parking</vt:lpstr>
      <vt:lpstr>Parking Space Requirements </vt:lpstr>
      <vt:lpstr>Parking statistics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Parking surveys </vt:lpstr>
      <vt:lpstr>PowerPoint Presentation</vt:lpstr>
      <vt:lpstr>PowerPoint Presentation</vt:lpstr>
      <vt:lpstr>PowerPoint Presentation</vt:lpstr>
      <vt:lpstr>TYPES OF PARKING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Accident Studies and Analysis</vt:lpstr>
      <vt:lpstr>Importance of accident studies</vt:lpstr>
      <vt:lpstr>Importance of accident studies</vt:lpstr>
      <vt:lpstr>Accident Studies and Analysis</vt:lpstr>
      <vt:lpstr>PowerPoint Presentation</vt:lpstr>
      <vt:lpstr>Causes of accidents</vt:lpstr>
      <vt:lpstr>PowerPoint Presentation</vt:lpstr>
      <vt:lpstr>TYPES OF ACCIDENTS: </vt:lpstr>
      <vt:lpstr>Accident Statistics</vt:lpstr>
      <vt:lpstr>PowerPoint Presentation</vt:lpstr>
      <vt:lpstr>ACCIDENT STUDIES AND RECORDS</vt:lpstr>
      <vt:lpstr>Accident data collection</vt:lpstr>
      <vt:lpstr>Accident Investigation</vt:lpstr>
      <vt:lpstr>PowerPoint Presentation</vt:lpstr>
      <vt:lpstr>PowerPoint Presentation</vt:lpstr>
      <vt:lpstr>Accident records</vt:lpstr>
      <vt:lpstr>Location Files</vt:lpstr>
      <vt:lpstr>Spot Maps</vt:lpstr>
      <vt:lpstr>Spot Maps</vt:lpstr>
      <vt:lpstr>PowerPoint Presentation</vt:lpstr>
      <vt:lpstr>Collision diagram</vt:lpstr>
      <vt:lpstr>Collision Diagram</vt:lpstr>
      <vt:lpstr>Collision diagram</vt:lpstr>
      <vt:lpstr>Collision diagram</vt:lpstr>
      <vt:lpstr>Collision Diagram</vt:lpstr>
      <vt:lpstr>Condition Diagram</vt:lpstr>
      <vt:lpstr>Condition Diagram</vt:lpstr>
      <vt:lpstr>PowerPoint Presentation</vt:lpstr>
      <vt:lpstr>Preventive measures of accidents ( Engineering measures , enforcement, education )</vt:lpstr>
      <vt:lpstr>Preventive measures of accidents ( Engineering measures , enforcement, education )</vt:lpstr>
      <vt:lpstr>Preventive measures of accidents ( Engineering measures , enforcement, education )</vt:lpstr>
      <vt:lpstr>PowerPoint Presentation</vt:lpstr>
      <vt:lpstr>Preventive measures of accidents ( Engineering measures , enforcement, education )</vt:lpstr>
      <vt:lpstr>Enforcement measures</vt:lpstr>
      <vt:lpstr>Enforcement measures</vt:lpstr>
      <vt:lpstr>Enforcement measures</vt:lpstr>
      <vt:lpstr>Enforcement measures</vt:lpstr>
      <vt:lpstr>Educational measures</vt:lpstr>
      <vt:lpstr>Educational measures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of Individual traffic accidents</vt:lpstr>
      <vt:lpstr>Moving Vehicle collides with parked Vehicle</vt:lpstr>
      <vt:lpstr>PowerPoint Presentation</vt:lpstr>
      <vt:lpstr>Moving Vehicle collides with parked Vehicle</vt:lpstr>
      <vt:lpstr>Two Vehicles approaching from right angles collide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and Accident Analysis</dc:title>
  <dc:creator>User</dc:creator>
  <cp:lastModifiedBy>HP</cp:lastModifiedBy>
  <cp:revision>146</cp:revision>
  <dcterms:created xsi:type="dcterms:W3CDTF">2006-08-16T00:00:00Z</dcterms:created>
  <dcterms:modified xsi:type="dcterms:W3CDTF">2022-05-17T07:12:10Z</dcterms:modified>
</cp:coreProperties>
</file>